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2"/>
  </p:notesMasterIdLst>
  <p:sldIdLst>
    <p:sldId id="256" r:id="rId2"/>
    <p:sldId id="257" r:id="rId3"/>
    <p:sldId id="258" r:id="rId4"/>
    <p:sldId id="263" r:id="rId5"/>
    <p:sldId id="259" r:id="rId6"/>
    <p:sldId id="260" r:id="rId7"/>
    <p:sldId id="261" r:id="rId8"/>
    <p:sldId id="262" r:id="rId9"/>
    <p:sldId id="265"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44"/>
    <p:restoredTop sz="69419"/>
  </p:normalViewPr>
  <p:slideViewPr>
    <p:cSldViewPr snapToGrid="0" snapToObjects="1">
      <p:cViewPr>
        <p:scale>
          <a:sx n="118" d="100"/>
          <a:sy n="118" d="100"/>
        </p:scale>
        <p:origin x="56" y="-408"/>
      </p:cViewPr>
      <p:guideLst/>
    </p:cSldViewPr>
  </p:slideViewPr>
  <p:notesTextViewPr>
    <p:cViewPr>
      <p:scale>
        <a:sx n="1" d="1"/>
        <a:sy n="1" d="1"/>
      </p:scale>
      <p:origin x="0" y="0"/>
    </p:cViewPr>
  </p:notesTextViewPr>
  <p:notesViewPr>
    <p:cSldViewPr snapToGrid="0" snapToObjects="1">
      <p:cViewPr varScale="1">
        <p:scale>
          <a:sx n="114" d="100"/>
          <a:sy n="114" d="100"/>
        </p:scale>
        <p:origin x="2856" y="1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 of Respondents</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FB80-934E-ABE7-F77CB3D8CA2D}"/>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4-22C4-8242-96C3-1217F89B7880}"/>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FB80-934E-ABE7-F77CB3D8CA2D}"/>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22C4-8242-96C3-1217F89B7880}"/>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22C4-8242-96C3-1217F89B7880}"/>
              </c:ext>
            </c:extLst>
          </c:dPt>
          <c:dLbls>
            <c:dLbl>
              <c:idx val="0"/>
              <c:layout>
                <c:manualLayout>
                  <c:x val="0.11409580052493438"/>
                  <c:y val="0.1395135765787677"/>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FB80-934E-ABE7-F77CB3D8CA2D}"/>
                </c:ext>
              </c:extLst>
            </c:dLbl>
            <c:dLbl>
              <c:idx val="1"/>
              <c:layout>
                <c:manualLayout>
                  <c:x val="2.4180036089238691E-2"/>
                  <c:y val="6.8872045444520302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5964821194225723"/>
                      <c:h val="0.13340869919228895"/>
                    </c:manualLayout>
                  </c15:layout>
                </c:ext>
                <c:ext xmlns:c16="http://schemas.microsoft.com/office/drawing/2014/chart" uri="{C3380CC4-5D6E-409C-BE32-E72D297353CC}">
                  <c16:uniqueId val="{00000004-22C4-8242-96C3-1217F89B7880}"/>
                </c:ext>
              </c:extLst>
            </c:dLbl>
            <c:dLbl>
              <c:idx val="2"/>
              <c:layout>
                <c:manualLayout>
                  <c:x val="1.080249343832021E-2"/>
                  <c:y val="0.25096102599009251"/>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25748433398950132"/>
                      <c:h val="0.17530838017900841"/>
                    </c:manualLayout>
                  </c15:layout>
                </c:ext>
                <c:ext xmlns:c16="http://schemas.microsoft.com/office/drawing/2014/chart" uri="{C3380CC4-5D6E-409C-BE32-E72D297353CC}">
                  <c16:uniqueId val="{00000005-FB80-934E-ABE7-F77CB3D8CA2D}"/>
                </c:ext>
              </c:extLst>
            </c:dLbl>
            <c:dLbl>
              <c:idx val="3"/>
              <c:layout>
                <c:manualLayout>
                  <c:x val="1.2936187664041995E-2"/>
                  <c:y val="-9.727234135028047E-2"/>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22C4-8242-96C3-1217F89B7880}"/>
                </c:ext>
              </c:extLst>
            </c:dLbl>
            <c:dLbl>
              <c:idx val="4"/>
              <c:layout>
                <c:manualLayout>
                  <c:x val="-4.5575705380577466E-2"/>
                  <c:y val="-0.28321504163293304"/>
                </c:manualLayout>
              </c:layout>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22C4-8242-96C3-1217F89B7880}"/>
                </c:ext>
              </c:extLst>
            </c:dLbl>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lt1"/>
                    </a:solidFill>
                    <a:latin typeface="+mn-lt"/>
                    <a:ea typeface="+mn-ea"/>
                    <a:cs typeface="+mn-cs"/>
                  </a:defRPr>
                </a:pPr>
                <a:endParaRPr lang="en-US"/>
              </a:p>
            </c:txPr>
            <c:dLblPos val="ctr"/>
            <c:showLegendKey val="0"/>
            <c:showVal val="0"/>
            <c:showCatName val="1"/>
            <c:showSerName val="0"/>
            <c:showPercent val="1"/>
            <c:showBubbleSize val="0"/>
            <c:showLeaderLines val="0"/>
            <c:extLst>
              <c:ext xmlns:c15="http://schemas.microsoft.com/office/drawing/2012/chart" uri="{CE6537A1-D6FC-4f65-9D91-7224C49458BB}"/>
            </c:extLst>
          </c:dLbls>
          <c:cat>
            <c:strRef>
              <c:f>Sheet1!$A$2:$A$6</c:f>
              <c:strCache>
                <c:ptCount val="5"/>
                <c:pt idx="0">
                  <c:v>Use the "Find" feature</c:v>
                </c:pt>
                <c:pt idx="1">
                  <c:v>Navigate through the links of the page</c:v>
                </c:pt>
                <c:pt idx="2">
                  <c:v>Navigate through the landmarks/regions of the page</c:v>
                </c:pt>
                <c:pt idx="3">
                  <c:v>Read through the page</c:v>
                </c:pt>
                <c:pt idx="4">
                  <c:v>Navigate through the headings on the page</c:v>
                </c:pt>
              </c:strCache>
            </c:strRef>
          </c:cat>
          <c:val>
            <c:numRef>
              <c:f>Sheet1!$B$2:$B$6</c:f>
              <c:numCache>
                <c:formatCode>0.00%</c:formatCode>
                <c:ptCount val="5"/>
                <c:pt idx="0">
                  <c:v>0.157</c:v>
                </c:pt>
                <c:pt idx="1">
                  <c:v>5.6000000000000001E-2</c:v>
                </c:pt>
                <c:pt idx="2">
                  <c:v>2.9000000000000001E-2</c:v>
                </c:pt>
                <c:pt idx="3">
                  <c:v>7.0000000000000007E-2</c:v>
                </c:pt>
                <c:pt idx="4">
                  <c:v>0.68799999999999994</c:v>
                </c:pt>
              </c:numCache>
            </c:numRef>
          </c:val>
          <c:extLst>
            <c:ext xmlns:c16="http://schemas.microsoft.com/office/drawing/2014/chart" uri="{C3380CC4-5D6E-409C-BE32-E72D297353CC}">
              <c16:uniqueId val="{00000000-22C4-8242-96C3-1217F89B7880}"/>
            </c:ext>
          </c:extLst>
        </c:ser>
        <c:dLbls>
          <c:dLblPos val="ctr"/>
          <c:showLegendKey val="0"/>
          <c:showVal val="0"/>
          <c:showCatName val="1"/>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0F71388-51D6-AC49-8C65-3730D9EB8524}" type="doc">
      <dgm:prSet loTypeId="urn:microsoft.com/office/officeart/2005/8/layout/hProcess4" loCatId="" qsTypeId="urn:microsoft.com/office/officeart/2005/8/quickstyle/simple1" qsCatId="simple" csTypeId="urn:microsoft.com/office/officeart/2005/8/colors/colorful4" csCatId="colorful" phldr="1"/>
      <dgm:spPr/>
    </dgm:pt>
    <dgm:pt modelId="{663FAEC6-9BB8-FC4E-B979-8F770E2B6E83}">
      <dgm:prSet phldrT="[Text]"/>
      <dgm:spPr/>
      <dgm:t>
        <a:bodyPr/>
        <a:lstStyle/>
        <a:p>
          <a:r>
            <a:rPr lang="en-GB" dirty="0"/>
            <a:t>Input layer</a:t>
          </a:r>
        </a:p>
      </dgm:t>
    </dgm:pt>
    <dgm:pt modelId="{311E1181-980C-D34E-A64D-EB8C662BADC8}" type="parTrans" cxnId="{E4FAAC42-A036-914A-A188-F3AF95E00FD1}">
      <dgm:prSet/>
      <dgm:spPr/>
      <dgm:t>
        <a:bodyPr/>
        <a:lstStyle/>
        <a:p>
          <a:endParaRPr lang="en-GB"/>
        </a:p>
      </dgm:t>
    </dgm:pt>
    <dgm:pt modelId="{9583C107-749C-4043-AFCC-DA8B29BB9423}" type="sibTrans" cxnId="{E4FAAC42-A036-914A-A188-F3AF95E00FD1}">
      <dgm:prSet/>
      <dgm:spPr/>
      <dgm:t>
        <a:bodyPr/>
        <a:lstStyle/>
        <a:p>
          <a:endParaRPr lang="en-GB"/>
        </a:p>
      </dgm:t>
    </dgm:pt>
    <dgm:pt modelId="{80D3A02A-2C1F-324B-B134-CAE57F99F793}">
      <dgm:prSet phldrT="[Text]"/>
      <dgm:spPr/>
      <dgm:t>
        <a:bodyPr/>
        <a:lstStyle/>
        <a:p>
          <a:r>
            <a:rPr lang="en-GB" dirty="0"/>
            <a:t>App layer</a:t>
          </a:r>
        </a:p>
      </dgm:t>
    </dgm:pt>
    <dgm:pt modelId="{D34CB7C1-F6D8-FD4A-AECC-961EEA228B9C}" type="parTrans" cxnId="{37C1EAE8-F604-D64C-ADDC-CC4CDA50CBFD}">
      <dgm:prSet/>
      <dgm:spPr/>
      <dgm:t>
        <a:bodyPr/>
        <a:lstStyle/>
        <a:p>
          <a:endParaRPr lang="en-GB"/>
        </a:p>
      </dgm:t>
    </dgm:pt>
    <dgm:pt modelId="{9183319B-A896-BC43-971B-C833194E3B18}" type="sibTrans" cxnId="{37C1EAE8-F604-D64C-ADDC-CC4CDA50CBFD}">
      <dgm:prSet/>
      <dgm:spPr/>
      <dgm:t>
        <a:bodyPr/>
        <a:lstStyle/>
        <a:p>
          <a:endParaRPr lang="en-GB"/>
        </a:p>
      </dgm:t>
    </dgm:pt>
    <dgm:pt modelId="{BDE12F5B-A76C-F64B-9713-C0BD99EAD6BE}">
      <dgm:prSet phldrT="[Text]"/>
      <dgm:spPr/>
      <dgm:t>
        <a:bodyPr/>
        <a:lstStyle/>
        <a:p>
          <a:r>
            <a:rPr lang="en-GB" dirty="0"/>
            <a:t>Device</a:t>
          </a:r>
        </a:p>
      </dgm:t>
    </dgm:pt>
    <dgm:pt modelId="{2B43D87C-A078-1C4A-9058-771619EE144F}" type="parTrans" cxnId="{A44CDFAD-86B9-604C-BD07-FB24F796B0E5}">
      <dgm:prSet/>
      <dgm:spPr/>
      <dgm:t>
        <a:bodyPr/>
        <a:lstStyle/>
        <a:p>
          <a:endParaRPr lang="en-GB"/>
        </a:p>
      </dgm:t>
    </dgm:pt>
    <dgm:pt modelId="{CD5A263C-EF74-CD47-BF53-30CF78DBE0D4}" type="sibTrans" cxnId="{A44CDFAD-86B9-604C-BD07-FB24F796B0E5}">
      <dgm:prSet/>
      <dgm:spPr/>
      <dgm:t>
        <a:bodyPr/>
        <a:lstStyle/>
        <a:p>
          <a:endParaRPr lang="en-GB"/>
        </a:p>
      </dgm:t>
    </dgm:pt>
    <dgm:pt modelId="{2CCFD999-3382-3641-849A-5EE501D533A6}">
      <dgm:prSet phldrT="[Text]"/>
      <dgm:spPr/>
      <dgm:t>
        <a:bodyPr/>
        <a:lstStyle/>
        <a:p>
          <a:r>
            <a:rPr lang="en-GB" dirty="0"/>
            <a:t>Event</a:t>
          </a:r>
        </a:p>
      </dgm:t>
    </dgm:pt>
    <dgm:pt modelId="{00E64E08-B6C9-A045-86C9-A57CA2DCA97B}" type="parTrans" cxnId="{5978B63D-504B-A14C-A7BC-D86D1C4D955F}">
      <dgm:prSet/>
      <dgm:spPr/>
      <dgm:t>
        <a:bodyPr/>
        <a:lstStyle/>
        <a:p>
          <a:endParaRPr lang="en-GB"/>
        </a:p>
      </dgm:t>
    </dgm:pt>
    <dgm:pt modelId="{94141AB7-C89E-0348-8BBD-B9EC9C22F808}" type="sibTrans" cxnId="{5978B63D-504B-A14C-A7BC-D86D1C4D955F}">
      <dgm:prSet/>
      <dgm:spPr/>
      <dgm:t>
        <a:bodyPr/>
        <a:lstStyle/>
        <a:p>
          <a:endParaRPr lang="en-GB"/>
        </a:p>
      </dgm:t>
    </dgm:pt>
    <dgm:pt modelId="{433BAC63-1E86-D546-B923-39C38C56BB9C}" type="pres">
      <dgm:prSet presAssocID="{20F71388-51D6-AC49-8C65-3730D9EB8524}" presName="Name0" presStyleCnt="0">
        <dgm:presLayoutVars>
          <dgm:dir/>
          <dgm:animLvl val="lvl"/>
          <dgm:resizeHandles val="exact"/>
        </dgm:presLayoutVars>
      </dgm:prSet>
      <dgm:spPr/>
    </dgm:pt>
    <dgm:pt modelId="{7CCC9EA7-BB23-7D4D-862B-1D39646DD5AE}" type="pres">
      <dgm:prSet presAssocID="{20F71388-51D6-AC49-8C65-3730D9EB8524}" presName="tSp" presStyleCnt="0"/>
      <dgm:spPr/>
    </dgm:pt>
    <dgm:pt modelId="{078D5202-8EB6-9E46-AEAF-026AC5BA4A80}" type="pres">
      <dgm:prSet presAssocID="{20F71388-51D6-AC49-8C65-3730D9EB8524}" presName="bSp" presStyleCnt="0"/>
      <dgm:spPr/>
    </dgm:pt>
    <dgm:pt modelId="{07A0A1E7-EED4-2246-A792-2888466120B1}" type="pres">
      <dgm:prSet presAssocID="{20F71388-51D6-AC49-8C65-3730D9EB8524}" presName="process" presStyleCnt="0"/>
      <dgm:spPr/>
    </dgm:pt>
    <dgm:pt modelId="{127BE8B8-DA03-224B-ADAF-A220A2701CA9}" type="pres">
      <dgm:prSet presAssocID="{2CCFD999-3382-3641-849A-5EE501D533A6}" presName="composite1" presStyleCnt="0"/>
      <dgm:spPr/>
    </dgm:pt>
    <dgm:pt modelId="{4B4E6B30-080A-D341-9CAD-0E04FC2775EF}" type="pres">
      <dgm:prSet presAssocID="{2CCFD999-3382-3641-849A-5EE501D533A6}" presName="dummyNode1" presStyleLbl="node1" presStyleIdx="0" presStyleCnt="4"/>
      <dgm:spPr/>
    </dgm:pt>
    <dgm:pt modelId="{DE08FB35-ED32-CB43-A83F-5570A5B4A265}" type="pres">
      <dgm:prSet presAssocID="{2CCFD999-3382-3641-849A-5EE501D533A6}" presName="childNode1" presStyleLbl="bgAcc1" presStyleIdx="0" presStyleCnt="4">
        <dgm:presLayoutVars>
          <dgm:bulletEnabled val="1"/>
        </dgm:presLayoutVars>
      </dgm:prSet>
      <dgm:spPr/>
    </dgm:pt>
    <dgm:pt modelId="{DDAC23AE-9FD1-0E4B-8EC1-AD357040EA58}" type="pres">
      <dgm:prSet presAssocID="{2CCFD999-3382-3641-849A-5EE501D533A6}" presName="childNode1tx" presStyleLbl="bgAcc1" presStyleIdx="0" presStyleCnt="4">
        <dgm:presLayoutVars>
          <dgm:bulletEnabled val="1"/>
        </dgm:presLayoutVars>
      </dgm:prSet>
      <dgm:spPr/>
    </dgm:pt>
    <dgm:pt modelId="{A3325E1A-AE3A-9C4B-9A6B-E7BCD54C3689}" type="pres">
      <dgm:prSet presAssocID="{2CCFD999-3382-3641-849A-5EE501D533A6}" presName="parentNode1" presStyleLbl="node1" presStyleIdx="0" presStyleCnt="4">
        <dgm:presLayoutVars>
          <dgm:chMax val="1"/>
          <dgm:bulletEnabled val="1"/>
        </dgm:presLayoutVars>
      </dgm:prSet>
      <dgm:spPr/>
    </dgm:pt>
    <dgm:pt modelId="{A0C1C753-8C7F-FF41-A87E-3EAE08EF05B4}" type="pres">
      <dgm:prSet presAssocID="{2CCFD999-3382-3641-849A-5EE501D533A6}" presName="connSite1" presStyleCnt="0"/>
      <dgm:spPr/>
    </dgm:pt>
    <dgm:pt modelId="{45B44BA0-74CD-3643-BDC0-7BA333C5E11F}" type="pres">
      <dgm:prSet presAssocID="{94141AB7-C89E-0348-8BBD-B9EC9C22F808}" presName="Name9" presStyleLbl="sibTrans2D1" presStyleIdx="0" presStyleCnt="3"/>
      <dgm:spPr/>
    </dgm:pt>
    <dgm:pt modelId="{DFEF2D8F-2778-254B-806C-8D71F98DD50D}" type="pres">
      <dgm:prSet presAssocID="{663FAEC6-9BB8-FC4E-B979-8F770E2B6E83}" presName="composite2" presStyleCnt="0"/>
      <dgm:spPr/>
    </dgm:pt>
    <dgm:pt modelId="{C216FFA0-94CB-0144-AE98-FE74CB6C3497}" type="pres">
      <dgm:prSet presAssocID="{663FAEC6-9BB8-FC4E-B979-8F770E2B6E83}" presName="dummyNode2" presStyleLbl="node1" presStyleIdx="0" presStyleCnt="4"/>
      <dgm:spPr/>
    </dgm:pt>
    <dgm:pt modelId="{1E14EC30-58FF-5344-8093-4B10EA76D7C0}" type="pres">
      <dgm:prSet presAssocID="{663FAEC6-9BB8-FC4E-B979-8F770E2B6E83}" presName="childNode2" presStyleLbl="bgAcc1" presStyleIdx="1" presStyleCnt="4">
        <dgm:presLayoutVars>
          <dgm:bulletEnabled val="1"/>
        </dgm:presLayoutVars>
      </dgm:prSet>
      <dgm:spPr/>
    </dgm:pt>
    <dgm:pt modelId="{D3657C11-4261-A247-81E9-3FE0F112CA6F}" type="pres">
      <dgm:prSet presAssocID="{663FAEC6-9BB8-FC4E-B979-8F770E2B6E83}" presName="childNode2tx" presStyleLbl="bgAcc1" presStyleIdx="1" presStyleCnt="4">
        <dgm:presLayoutVars>
          <dgm:bulletEnabled val="1"/>
        </dgm:presLayoutVars>
      </dgm:prSet>
      <dgm:spPr/>
    </dgm:pt>
    <dgm:pt modelId="{05F04765-2C48-3248-9177-5B46FE3EFEA3}" type="pres">
      <dgm:prSet presAssocID="{663FAEC6-9BB8-FC4E-B979-8F770E2B6E83}" presName="parentNode2" presStyleLbl="node1" presStyleIdx="1" presStyleCnt="4">
        <dgm:presLayoutVars>
          <dgm:chMax val="0"/>
          <dgm:bulletEnabled val="1"/>
        </dgm:presLayoutVars>
      </dgm:prSet>
      <dgm:spPr/>
    </dgm:pt>
    <dgm:pt modelId="{977AF57B-70FD-C245-BC33-A13BDF12FF5A}" type="pres">
      <dgm:prSet presAssocID="{663FAEC6-9BB8-FC4E-B979-8F770E2B6E83}" presName="connSite2" presStyleCnt="0"/>
      <dgm:spPr/>
    </dgm:pt>
    <dgm:pt modelId="{A6D7F576-941B-0240-AD23-AEED62493DE6}" type="pres">
      <dgm:prSet presAssocID="{9583C107-749C-4043-AFCC-DA8B29BB9423}" presName="Name18" presStyleLbl="sibTrans2D1" presStyleIdx="1" presStyleCnt="3"/>
      <dgm:spPr/>
    </dgm:pt>
    <dgm:pt modelId="{C6ECC742-6D82-B743-8480-0353FA62B4A4}" type="pres">
      <dgm:prSet presAssocID="{80D3A02A-2C1F-324B-B134-CAE57F99F793}" presName="composite1" presStyleCnt="0"/>
      <dgm:spPr/>
    </dgm:pt>
    <dgm:pt modelId="{E0FD947A-1EFD-B54C-ADE7-69F2D360F890}" type="pres">
      <dgm:prSet presAssocID="{80D3A02A-2C1F-324B-B134-CAE57F99F793}" presName="dummyNode1" presStyleLbl="node1" presStyleIdx="1" presStyleCnt="4"/>
      <dgm:spPr/>
    </dgm:pt>
    <dgm:pt modelId="{AAC15763-E8D9-1240-85A3-7B74DE339412}" type="pres">
      <dgm:prSet presAssocID="{80D3A02A-2C1F-324B-B134-CAE57F99F793}" presName="childNode1" presStyleLbl="bgAcc1" presStyleIdx="2" presStyleCnt="4">
        <dgm:presLayoutVars>
          <dgm:bulletEnabled val="1"/>
        </dgm:presLayoutVars>
      </dgm:prSet>
      <dgm:spPr/>
    </dgm:pt>
    <dgm:pt modelId="{265CB98A-9847-FD49-8C1C-FDBC54EE1480}" type="pres">
      <dgm:prSet presAssocID="{80D3A02A-2C1F-324B-B134-CAE57F99F793}" presName="childNode1tx" presStyleLbl="bgAcc1" presStyleIdx="2" presStyleCnt="4">
        <dgm:presLayoutVars>
          <dgm:bulletEnabled val="1"/>
        </dgm:presLayoutVars>
      </dgm:prSet>
      <dgm:spPr/>
    </dgm:pt>
    <dgm:pt modelId="{93F6824F-FBCA-E349-850E-1D5891054822}" type="pres">
      <dgm:prSet presAssocID="{80D3A02A-2C1F-324B-B134-CAE57F99F793}" presName="parentNode1" presStyleLbl="node1" presStyleIdx="2" presStyleCnt="4">
        <dgm:presLayoutVars>
          <dgm:chMax val="1"/>
          <dgm:bulletEnabled val="1"/>
        </dgm:presLayoutVars>
      </dgm:prSet>
      <dgm:spPr/>
    </dgm:pt>
    <dgm:pt modelId="{4CDC5D81-FABD-6F41-A0F8-01B98DF928A8}" type="pres">
      <dgm:prSet presAssocID="{80D3A02A-2C1F-324B-B134-CAE57F99F793}" presName="connSite1" presStyleCnt="0"/>
      <dgm:spPr/>
    </dgm:pt>
    <dgm:pt modelId="{7AB18B79-6DF0-CC4A-85C1-52C284E45EC5}" type="pres">
      <dgm:prSet presAssocID="{9183319B-A896-BC43-971B-C833194E3B18}" presName="Name9" presStyleLbl="sibTrans2D1" presStyleIdx="2" presStyleCnt="3"/>
      <dgm:spPr/>
    </dgm:pt>
    <dgm:pt modelId="{B7F39BCB-D6C7-BC48-8F92-9DBD3B7BE649}" type="pres">
      <dgm:prSet presAssocID="{BDE12F5B-A76C-F64B-9713-C0BD99EAD6BE}" presName="composite2" presStyleCnt="0"/>
      <dgm:spPr/>
    </dgm:pt>
    <dgm:pt modelId="{05A61E91-106A-254E-B9F0-3BEBE78D3CC0}" type="pres">
      <dgm:prSet presAssocID="{BDE12F5B-A76C-F64B-9713-C0BD99EAD6BE}" presName="dummyNode2" presStyleLbl="node1" presStyleIdx="2" presStyleCnt="4"/>
      <dgm:spPr/>
    </dgm:pt>
    <dgm:pt modelId="{C2ED9D8A-A8AB-D949-8C51-CBE87A664C1F}" type="pres">
      <dgm:prSet presAssocID="{BDE12F5B-A76C-F64B-9713-C0BD99EAD6BE}" presName="childNode2" presStyleLbl="bgAcc1" presStyleIdx="3" presStyleCnt="4">
        <dgm:presLayoutVars>
          <dgm:bulletEnabled val="1"/>
        </dgm:presLayoutVars>
      </dgm:prSet>
      <dgm:spPr/>
    </dgm:pt>
    <dgm:pt modelId="{55B1A472-B7C3-1B4C-A40A-987AD636A0B3}" type="pres">
      <dgm:prSet presAssocID="{BDE12F5B-A76C-F64B-9713-C0BD99EAD6BE}" presName="childNode2tx" presStyleLbl="bgAcc1" presStyleIdx="3" presStyleCnt="4">
        <dgm:presLayoutVars>
          <dgm:bulletEnabled val="1"/>
        </dgm:presLayoutVars>
      </dgm:prSet>
      <dgm:spPr/>
    </dgm:pt>
    <dgm:pt modelId="{04C5566A-73ED-6F42-9E16-759B9E9EA23A}" type="pres">
      <dgm:prSet presAssocID="{BDE12F5B-A76C-F64B-9713-C0BD99EAD6BE}" presName="parentNode2" presStyleLbl="node1" presStyleIdx="3" presStyleCnt="4">
        <dgm:presLayoutVars>
          <dgm:chMax val="0"/>
          <dgm:bulletEnabled val="1"/>
        </dgm:presLayoutVars>
      </dgm:prSet>
      <dgm:spPr/>
    </dgm:pt>
    <dgm:pt modelId="{371C6555-2C9A-1A4B-9A16-2C25183DBEA8}" type="pres">
      <dgm:prSet presAssocID="{BDE12F5B-A76C-F64B-9713-C0BD99EAD6BE}" presName="connSite2" presStyleCnt="0"/>
      <dgm:spPr/>
    </dgm:pt>
  </dgm:ptLst>
  <dgm:cxnLst>
    <dgm:cxn modelId="{CAC10124-D8BC-6C44-BADC-B37FBB8B9FDC}" type="presOf" srcId="{20F71388-51D6-AC49-8C65-3730D9EB8524}" destId="{433BAC63-1E86-D546-B923-39C38C56BB9C}" srcOrd="0" destOrd="0" presId="urn:microsoft.com/office/officeart/2005/8/layout/hProcess4"/>
    <dgm:cxn modelId="{5978B63D-504B-A14C-A7BC-D86D1C4D955F}" srcId="{20F71388-51D6-AC49-8C65-3730D9EB8524}" destId="{2CCFD999-3382-3641-849A-5EE501D533A6}" srcOrd="0" destOrd="0" parTransId="{00E64E08-B6C9-A045-86C9-A57CA2DCA97B}" sibTransId="{94141AB7-C89E-0348-8BBD-B9EC9C22F808}"/>
    <dgm:cxn modelId="{E4FAAC42-A036-914A-A188-F3AF95E00FD1}" srcId="{20F71388-51D6-AC49-8C65-3730D9EB8524}" destId="{663FAEC6-9BB8-FC4E-B979-8F770E2B6E83}" srcOrd="1" destOrd="0" parTransId="{311E1181-980C-D34E-A64D-EB8C662BADC8}" sibTransId="{9583C107-749C-4043-AFCC-DA8B29BB9423}"/>
    <dgm:cxn modelId="{C8741E6F-C936-B944-A9E8-767C1342BA45}" type="presOf" srcId="{BDE12F5B-A76C-F64B-9713-C0BD99EAD6BE}" destId="{04C5566A-73ED-6F42-9E16-759B9E9EA23A}" srcOrd="0" destOrd="0" presId="urn:microsoft.com/office/officeart/2005/8/layout/hProcess4"/>
    <dgm:cxn modelId="{6A225F8C-6EE7-DB49-94D1-C87C3FDE5A25}" type="presOf" srcId="{2CCFD999-3382-3641-849A-5EE501D533A6}" destId="{A3325E1A-AE3A-9C4B-9A6B-E7BCD54C3689}" srcOrd="0" destOrd="0" presId="urn:microsoft.com/office/officeart/2005/8/layout/hProcess4"/>
    <dgm:cxn modelId="{BE55BE90-A8FE-7245-AFF6-C83D8E9C2EE4}" type="presOf" srcId="{9183319B-A896-BC43-971B-C833194E3B18}" destId="{7AB18B79-6DF0-CC4A-85C1-52C284E45EC5}" srcOrd="0" destOrd="0" presId="urn:microsoft.com/office/officeart/2005/8/layout/hProcess4"/>
    <dgm:cxn modelId="{06A5B191-52B4-8C4F-976E-0E028102D6F8}" type="presOf" srcId="{80D3A02A-2C1F-324B-B134-CAE57F99F793}" destId="{93F6824F-FBCA-E349-850E-1D5891054822}" srcOrd="0" destOrd="0" presId="urn:microsoft.com/office/officeart/2005/8/layout/hProcess4"/>
    <dgm:cxn modelId="{9EC2839E-2B0B-894D-9D54-48D6BCEE9452}" type="presOf" srcId="{9583C107-749C-4043-AFCC-DA8B29BB9423}" destId="{A6D7F576-941B-0240-AD23-AEED62493DE6}" srcOrd="0" destOrd="0" presId="urn:microsoft.com/office/officeart/2005/8/layout/hProcess4"/>
    <dgm:cxn modelId="{A44CDFAD-86B9-604C-BD07-FB24F796B0E5}" srcId="{20F71388-51D6-AC49-8C65-3730D9EB8524}" destId="{BDE12F5B-A76C-F64B-9713-C0BD99EAD6BE}" srcOrd="3" destOrd="0" parTransId="{2B43D87C-A078-1C4A-9058-771619EE144F}" sibTransId="{CD5A263C-EF74-CD47-BF53-30CF78DBE0D4}"/>
    <dgm:cxn modelId="{D3DDE2B9-95A8-3440-B721-419B7E09D2DA}" type="presOf" srcId="{663FAEC6-9BB8-FC4E-B979-8F770E2B6E83}" destId="{05F04765-2C48-3248-9177-5B46FE3EFEA3}" srcOrd="0" destOrd="0" presId="urn:microsoft.com/office/officeart/2005/8/layout/hProcess4"/>
    <dgm:cxn modelId="{91E0C2BB-BA5A-714F-9038-BD20B4D2395C}" type="presOf" srcId="{94141AB7-C89E-0348-8BBD-B9EC9C22F808}" destId="{45B44BA0-74CD-3643-BDC0-7BA333C5E11F}" srcOrd="0" destOrd="0" presId="urn:microsoft.com/office/officeart/2005/8/layout/hProcess4"/>
    <dgm:cxn modelId="{37C1EAE8-F604-D64C-ADDC-CC4CDA50CBFD}" srcId="{20F71388-51D6-AC49-8C65-3730D9EB8524}" destId="{80D3A02A-2C1F-324B-B134-CAE57F99F793}" srcOrd="2" destOrd="0" parTransId="{D34CB7C1-F6D8-FD4A-AECC-961EEA228B9C}" sibTransId="{9183319B-A896-BC43-971B-C833194E3B18}"/>
    <dgm:cxn modelId="{E5C3C51E-FCB5-A147-AEFC-AE48C0D402C8}" type="presParOf" srcId="{433BAC63-1E86-D546-B923-39C38C56BB9C}" destId="{7CCC9EA7-BB23-7D4D-862B-1D39646DD5AE}" srcOrd="0" destOrd="0" presId="urn:microsoft.com/office/officeart/2005/8/layout/hProcess4"/>
    <dgm:cxn modelId="{F585106B-CCE6-884D-80CE-9A94FCA4065C}" type="presParOf" srcId="{433BAC63-1E86-D546-B923-39C38C56BB9C}" destId="{078D5202-8EB6-9E46-AEAF-026AC5BA4A80}" srcOrd="1" destOrd="0" presId="urn:microsoft.com/office/officeart/2005/8/layout/hProcess4"/>
    <dgm:cxn modelId="{2D4FBDB9-A60C-CC40-8999-A0B8E3DE588D}" type="presParOf" srcId="{433BAC63-1E86-D546-B923-39C38C56BB9C}" destId="{07A0A1E7-EED4-2246-A792-2888466120B1}" srcOrd="2" destOrd="0" presId="urn:microsoft.com/office/officeart/2005/8/layout/hProcess4"/>
    <dgm:cxn modelId="{52386644-290E-0C48-B837-F1AAAEDDC94D}" type="presParOf" srcId="{07A0A1E7-EED4-2246-A792-2888466120B1}" destId="{127BE8B8-DA03-224B-ADAF-A220A2701CA9}" srcOrd="0" destOrd="0" presId="urn:microsoft.com/office/officeart/2005/8/layout/hProcess4"/>
    <dgm:cxn modelId="{8E63039E-58EB-A44C-9B3D-B13D3FE78F32}" type="presParOf" srcId="{127BE8B8-DA03-224B-ADAF-A220A2701CA9}" destId="{4B4E6B30-080A-D341-9CAD-0E04FC2775EF}" srcOrd="0" destOrd="0" presId="urn:microsoft.com/office/officeart/2005/8/layout/hProcess4"/>
    <dgm:cxn modelId="{D8F31BE7-E74D-0848-8BC0-742EE79C9ABB}" type="presParOf" srcId="{127BE8B8-DA03-224B-ADAF-A220A2701CA9}" destId="{DE08FB35-ED32-CB43-A83F-5570A5B4A265}" srcOrd="1" destOrd="0" presId="urn:microsoft.com/office/officeart/2005/8/layout/hProcess4"/>
    <dgm:cxn modelId="{C586A602-C411-4E43-9290-F28B1877A95E}" type="presParOf" srcId="{127BE8B8-DA03-224B-ADAF-A220A2701CA9}" destId="{DDAC23AE-9FD1-0E4B-8EC1-AD357040EA58}" srcOrd="2" destOrd="0" presId="urn:microsoft.com/office/officeart/2005/8/layout/hProcess4"/>
    <dgm:cxn modelId="{9DCF144D-7557-E440-B9EB-FC3186BB4D20}" type="presParOf" srcId="{127BE8B8-DA03-224B-ADAF-A220A2701CA9}" destId="{A3325E1A-AE3A-9C4B-9A6B-E7BCD54C3689}" srcOrd="3" destOrd="0" presId="urn:microsoft.com/office/officeart/2005/8/layout/hProcess4"/>
    <dgm:cxn modelId="{0407A04E-5813-9841-BB85-BCF3A2570C04}" type="presParOf" srcId="{127BE8B8-DA03-224B-ADAF-A220A2701CA9}" destId="{A0C1C753-8C7F-FF41-A87E-3EAE08EF05B4}" srcOrd="4" destOrd="0" presId="urn:microsoft.com/office/officeart/2005/8/layout/hProcess4"/>
    <dgm:cxn modelId="{01AF359F-284B-CD4D-A6BA-01D02FF1B9C8}" type="presParOf" srcId="{07A0A1E7-EED4-2246-A792-2888466120B1}" destId="{45B44BA0-74CD-3643-BDC0-7BA333C5E11F}" srcOrd="1" destOrd="0" presId="urn:microsoft.com/office/officeart/2005/8/layout/hProcess4"/>
    <dgm:cxn modelId="{7E43466B-6D50-FC47-9185-E508503F61D4}" type="presParOf" srcId="{07A0A1E7-EED4-2246-A792-2888466120B1}" destId="{DFEF2D8F-2778-254B-806C-8D71F98DD50D}" srcOrd="2" destOrd="0" presId="urn:microsoft.com/office/officeart/2005/8/layout/hProcess4"/>
    <dgm:cxn modelId="{79D8AB08-B80D-D841-9DCF-7C38FED45B09}" type="presParOf" srcId="{DFEF2D8F-2778-254B-806C-8D71F98DD50D}" destId="{C216FFA0-94CB-0144-AE98-FE74CB6C3497}" srcOrd="0" destOrd="0" presId="urn:microsoft.com/office/officeart/2005/8/layout/hProcess4"/>
    <dgm:cxn modelId="{6F0152C0-CBF5-9745-8FD2-3253CDB3EC1C}" type="presParOf" srcId="{DFEF2D8F-2778-254B-806C-8D71F98DD50D}" destId="{1E14EC30-58FF-5344-8093-4B10EA76D7C0}" srcOrd="1" destOrd="0" presId="urn:microsoft.com/office/officeart/2005/8/layout/hProcess4"/>
    <dgm:cxn modelId="{D4D1EB8D-5066-C34D-8345-A13BD498C7FE}" type="presParOf" srcId="{DFEF2D8F-2778-254B-806C-8D71F98DD50D}" destId="{D3657C11-4261-A247-81E9-3FE0F112CA6F}" srcOrd="2" destOrd="0" presId="urn:microsoft.com/office/officeart/2005/8/layout/hProcess4"/>
    <dgm:cxn modelId="{17316540-C9D1-224B-9145-F55B06F73563}" type="presParOf" srcId="{DFEF2D8F-2778-254B-806C-8D71F98DD50D}" destId="{05F04765-2C48-3248-9177-5B46FE3EFEA3}" srcOrd="3" destOrd="0" presId="urn:microsoft.com/office/officeart/2005/8/layout/hProcess4"/>
    <dgm:cxn modelId="{8AE75898-D38C-4048-8331-BCA070D5B60D}" type="presParOf" srcId="{DFEF2D8F-2778-254B-806C-8D71F98DD50D}" destId="{977AF57B-70FD-C245-BC33-A13BDF12FF5A}" srcOrd="4" destOrd="0" presId="urn:microsoft.com/office/officeart/2005/8/layout/hProcess4"/>
    <dgm:cxn modelId="{5945F8D5-79D2-1947-9838-B40B0EE4B14D}" type="presParOf" srcId="{07A0A1E7-EED4-2246-A792-2888466120B1}" destId="{A6D7F576-941B-0240-AD23-AEED62493DE6}" srcOrd="3" destOrd="0" presId="urn:microsoft.com/office/officeart/2005/8/layout/hProcess4"/>
    <dgm:cxn modelId="{FB12505B-BC2E-7740-BA13-64F6CD67A49F}" type="presParOf" srcId="{07A0A1E7-EED4-2246-A792-2888466120B1}" destId="{C6ECC742-6D82-B743-8480-0353FA62B4A4}" srcOrd="4" destOrd="0" presId="urn:microsoft.com/office/officeart/2005/8/layout/hProcess4"/>
    <dgm:cxn modelId="{8ABE3C19-8E4D-C449-8509-A13F0DD8FE02}" type="presParOf" srcId="{C6ECC742-6D82-B743-8480-0353FA62B4A4}" destId="{E0FD947A-1EFD-B54C-ADE7-69F2D360F890}" srcOrd="0" destOrd="0" presId="urn:microsoft.com/office/officeart/2005/8/layout/hProcess4"/>
    <dgm:cxn modelId="{CFD1B648-479F-0246-A659-C724E92D6B04}" type="presParOf" srcId="{C6ECC742-6D82-B743-8480-0353FA62B4A4}" destId="{AAC15763-E8D9-1240-85A3-7B74DE339412}" srcOrd="1" destOrd="0" presId="urn:microsoft.com/office/officeart/2005/8/layout/hProcess4"/>
    <dgm:cxn modelId="{3BF94542-178E-AB49-80E0-00D91970F61C}" type="presParOf" srcId="{C6ECC742-6D82-B743-8480-0353FA62B4A4}" destId="{265CB98A-9847-FD49-8C1C-FDBC54EE1480}" srcOrd="2" destOrd="0" presId="urn:microsoft.com/office/officeart/2005/8/layout/hProcess4"/>
    <dgm:cxn modelId="{03B3289C-97BC-844F-8919-5D8CB233E204}" type="presParOf" srcId="{C6ECC742-6D82-B743-8480-0353FA62B4A4}" destId="{93F6824F-FBCA-E349-850E-1D5891054822}" srcOrd="3" destOrd="0" presId="urn:microsoft.com/office/officeart/2005/8/layout/hProcess4"/>
    <dgm:cxn modelId="{14F94E55-CB19-464D-909C-5120B6A27556}" type="presParOf" srcId="{C6ECC742-6D82-B743-8480-0353FA62B4A4}" destId="{4CDC5D81-FABD-6F41-A0F8-01B98DF928A8}" srcOrd="4" destOrd="0" presId="urn:microsoft.com/office/officeart/2005/8/layout/hProcess4"/>
    <dgm:cxn modelId="{85F6358E-73B7-9248-8CA8-C556263DC8BA}" type="presParOf" srcId="{07A0A1E7-EED4-2246-A792-2888466120B1}" destId="{7AB18B79-6DF0-CC4A-85C1-52C284E45EC5}" srcOrd="5" destOrd="0" presId="urn:microsoft.com/office/officeart/2005/8/layout/hProcess4"/>
    <dgm:cxn modelId="{0C1E179E-7DA3-B648-8382-69524AA30CE9}" type="presParOf" srcId="{07A0A1E7-EED4-2246-A792-2888466120B1}" destId="{B7F39BCB-D6C7-BC48-8F92-9DBD3B7BE649}" srcOrd="6" destOrd="0" presId="urn:microsoft.com/office/officeart/2005/8/layout/hProcess4"/>
    <dgm:cxn modelId="{65A5D1AB-D6D2-D24A-9785-8622742320B0}" type="presParOf" srcId="{B7F39BCB-D6C7-BC48-8F92-9DBD3B7BE649}" destId="{05A61E91-106A-254E-B9F0-3BEBE78D3CC0}" srcOrd="0" destOrd="0" presId="urn:microsoft.com/office/officeart/2005/8/layout/hProcess4"/>
    <dgm:cxn modelId="{2739472F-68E1-414D-8F45-95613CD9E430}" type="presParOf" srcId="{B7F39BCB-D6C7-BC48-8F92-9DBD3B7BE649}" destId="{C2ED9D8A-A8AB-D949-8C51-CBE87A664C1F}" srcOrd="1" destOrd="0" presId="urn:microsoft.com/office/officeart/2005/8/layout/hProcess4"/>
    <dgm:cxn modelId="{B28DF8D2-7495-8A45-960F-25A8D472D303}" type="presParOf" srcId="{B7F39BCB-D6C7-BC48-8F92-9DBD3B7BE649}" destId="{55B1A472-B7C3-1B4C-A40A-987AD636A0B3}" srcOrd="2" destOrd="0" presId="urn:microsoft.com/office/officeart/2005/8/layout/hProcess4"/>
    <dgm:cxn modelId="{75E0BCB6-EFD9-CE40-884E-14C9694B24A7}" type="presParOf" srcId="{B7F39BCB-D6C7-BC48-8F92-9DBD3B7BE649}" destId="{04C5566A-73ED-6F42-9E16-759B9E9EA23A}" srcOrd="3" destOrd="0" presId="urn:microsoft.com/office/officeart/2005/8/layout/hProcess4"/>
    <dgm:cxn modelId="{ED4C7D77-0BB1-5046-B6C8-FB7D0856BD02}" type="presParOf" srcId="{B7F39BCB-D6C7-BC48-8F92-9DBD3B7BE649}" destId="{371C6555-2C9A-1A4B-9A16-2C25183DBEA8}"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08FB35-ED32-CB43-A83F-5570A5B4A265}">
      <dsp:nvSpPr>
        <dsp:cNvPr id="0" name=""/>
        <dsp:cNvSpPr/>
      </dsp:nvSpPr>
      <dsp:spPr>
        <a:xfrm>
          <a:off x="3360" y="1064307"/>
          <a:ext cx="2033640" cy="1677328"/>
        </a:xfrm>
        <a:prstGeom prst="roundRect">
          <a:avLst>
            <a:gd name="adj" fmla="val 10000"/>
          </a:avLst>
        </a:prstGeom>
        <a:solidFill>
          <a:schemeClr val="lt1">
            <a:alpha val="90000"/>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5B44BA0-74CD-3643-BDC0-7BA333C5E11F}">
      <dsp:nvSpPr>
        <dsp:cNvPr id="0" name=""/>
        <dsp:cNvSpPr/>
      </dsp:nvSpPr>
      <dsp:spPr>
        <a:xfrm>
          <a:off x="1105881" y="1318942"/>
          <a:ext cx="2456717" cy="2456717"/>
        </a:xfrm>
        <a:prstGeom prst="leftCircularArrow">
          <a:avLst>
            <a:gd name="adj1" fmla="val 4019"/>
            <a:gd name="adj2" fmla="val 504964"/>
            <a:gd name="adj3" fmla="val 2280475"/>
            <a:gd name="adj4" fmla="val 9024489"/>
            <a:gd name="adj5" fmla="val 4689"/>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3325E1A-AE3A-9C4B-9A6B-E7BCD54C3689}">
      <dsp:nvSpPr>
        <dsp:cNvPr id="0" name=""/>
        <dsp:cNvSpPr/>
      </dsp:nvSpPr>
      <dsp:spPr>
        <a:xfrm>
          <a:off x="455280" y="2382208"/>
          <a:ext cx="1807680" cy="718854"/>
        </a:xfrm>
        <a:prstGeom prst="roundRect">
          <a:avLst>
            <a:gd name="adj" fmla="val 10000"/>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31750" rIns="47625" bIns="31750" numCol="1" spcCol="1270" anchor="ctr" anchorCtr="0">
          <a:noAutofit/>
        </a:bodyPr>
        <a:lstStyle/>
        <a:p>
          <a:pPr marL="0" lvl="0" indent="0" algn="ctr" defTabSz="1111250">
            <a:lnSpc>
              <a:spcPct val="90000"/>
            </a:lnSpc>
            <a:spcBef>
              <a:spcPct val="0"/>
            </a:spcBef>
            <a:spcAft>
              <a:spcPct val="35000"/>
            </a:spcAft>
            <a:buNone/>
          </a:pPr>
          <a:r>
            <a:rPr lang="en-GB" sz="2500" kern="1200" dirty="0"/>
            <a:t>Event</a:t>
          </a:r>
        </a:p>
      </dsp:txBody>
      <dsp:txXfrm>
        <a:off x="476335" y="2403263"/>
        <a:ext cx="1765570" cy="676744"/>
      </dsp:txXfrm>
    </dsp:sp>
    <dsp:sp modelId="{1E14EC30-58FF-5344-8093-4B10EA76D7C0}">
      <dsp:nvSpPr>
        <dsp:cNvPr id="0" name=""/>
        <dsp:cNvSpPr/>
      </dsp:nvSpPr>
      <dsp:spPr>
        <a:xfrm>
          <a:off x="2733162" y="1064307"/>
          <a:ext cx="2033640" cy="1677328"/>
        </a:xfrm>
        <a:prstGeom prst="roundRect">
          <a:avLst>
            <a:gd name="adj" fmla="val 10000"/>
          </a:avLst>
        </a:prstGeom>
        <a:solidFill>
          <a:schemeClr val="lt1">
            <a:alpha val="90000"/>
            <a:hueOff val="0"/>
            <a:satOff val="0"/>
            <a:lumOff val="0"/>
            <a:alphaOff val="0"/>
          </a:schemeClr>
        </a:solidFill>
        <a:ln w="15875" cap="rnd" cmpd="sng" algn="ctr">
          <a:solidFill>
            <a:schemeClr val="accent4">
              <a:hueOff val="-553385"/>
              <a:satOff val="-447"/>
              <a:lumOff val="915"/>
              <a:alphaOff val="0"/>
            </a:schemeClr>
          </a:solidFill>
          <a:prstDash val="solid"/>
        </a:ln>
        <a:effectLst/>
      </dsp:spPr>
      <dsp:style>
        <a:lnRef idx="2">
          <a:scrgbClr r="0" g="0" b="0"/>
        </a:lnRef>
        <a:fillRef idx="1">
          <a:scrgbClr r="0" g="0" b="0"/>
        </a:fillRef>
        <a:effectRef idx="0">
          <a:scrgbClr r="0" g="0" b="0"/>
        </a:effectRef>
        <a:fontRef idx="minor"/>
      </dsp:style>
    </dsp:sp>
    <dsp:sp modelId="{A6D7F576-941B-0240-AD23-AEED62493DE6}">
      <dsp:nvSpPr>
        <dsp:cNvPr id="0" name=""/>
        <dsp:cNvSpPr/>
      </dsp:nvSpPr>
      <dsp:spPr>
        <a:xfrm>
          <a:off x="3818736" y="-35483"/>
          <a:ext cx="2716571" cy="2716571"/>
        </a:xfrm>
        <a:prstGeom prst="circularArrow">
          <a:avLst>
            <a:gd name="adj1" fmla="val 3635"/>
            <a:gd name="adj2" fmla="val 452452"/>
            <a:gd name="adj3" fmla="val 19372037"/>
            <a:gd name="adj4" fmla="val 12575511"/>
            <a:gd name="adj5" fmla="val 4241"/>
          </a:avLst>
        </a:prstGeom>
        <a:solidFill>
          <a:schemeClr val="accent4">
            <a:hueOff val="-830078"/>
            <a:satOff val="-670"/>
            <a:lumOff val="1373"/>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5F04765-2C48-3248-9177-5B46FE3EFEA3}">
      <dsp:nvSpPr>
        <dsp:cNvPr id="0" name=""/>
        <dsp:cNvSpPr/>
      </dsp:nvSpPr>
      <dsp:spPr>
        <a:xfrm>
          <a:off x="3185082" y="704879"/>
          <a:ext cx="1807680" cy="718854"/>
        </a:xfrm>
        <a:prstGeom prst="roundRect">
          <a:avLst>
            <a:gd name="adj" fmla="val 10000"/>
          </a:avLst>
        </a:prstGeom>
        <a:solidFill>
          <a:schemeClr val="accent4">
            <a:hueOff val="-553385"/>
            <a:satOff val="-447"/>
            <a:lumOff val="915"/>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31750" rIns="47625" bIns="31750" numCol="1" spcCol="1270" anchor="ctr" anchorCtr="0">
          <a:noAutofit/>
        </a:bodyPr>
        <a:lstStyle/>
        <a:p>
          <a:pPr marL="0" lvl="0" indent="0" algn="ctr" defTabSz="1111250">
            <a:lnSpc>
              <a:spcPct val="90000"/>
            </a:lnSpc>
            <a:spcBef>
              <a:spcPct val="0"/>
            </a:spcBef>
            <a:spcAft>
              <a:spcPct val="35000"/>
            </a:spcAft>
            <a:buNone/>
          </a:pPr>
          <a:r>
            <a:rPr lang="en-GB" sz="2500" kern="1200" dirty="0"/>
            <a:t>Input layer</a:t>
          </a:r>
        </a:p>
      </dsp:txBody>
      <dsp:txXfrm>
        <a:off x="3206137" y="725934"/>
        <a:ext cx="1765570" cy="676744"/>
      </dsp:txXfrm>
    </dsp:sp>
    <dsp:sp modelId="{AAC15763-E8D9-1240-85A3-7B74DE339412}">
      <dsp:nvSpPr>
        <dsp:cNvPr id="0" name=""/>
        <dsp:cNvSpPr/>
      </dsp:nvSpPr>
      <dsp:spPr>
        <a:xfrm>
          <a:off x="5462964" y="1064307"/>
          <a:ext cx="2033640" cy="1677328"/>
        </a:xfrm>
        <a:prstGeom prst="roundRect">
          <a:avLst>
            <a:gd name="adj" fmla="val 10000"/>
          </a:avLst>
        </a:prstGeom>
        <a:solidFill>
          <a:schemeClr val="lt1">
            <a:alpha val="90000"/>
            <a:hueOff val="0"/>
            <a:satOff val="0"/>
            <a:lumOff val="0"/>
            <a:alphaOff val="0"/>
          </a:schemeClr>
        </a:solidFill>
        <a:ln w="15875" cap="rnd" cmpd="sng" algn="ctr">
          <a:solidFill>
            <a:schemeClr val="accent4">
              <a:hueOff val="-1106771"/>
              <a:satOff val="-893"/>
              <a:lumOff val="1831"/>
              <a:alphaOff val="0"/>
            </a:schemeClr>
          </a:solidFill>
          <a:prstDash val="solid"/>
        </a:ln>
        <a:effectLst/>
      </dsp:spPr>
      <dsp:style>
        <a:lnRef idx="2">
          <a:scrgbClr r="0" g="0" b="0"/>
        </a:lnRef>
        <a:fillRef idx="1">
          <a:scrgbClr r="0" g="0" b="0"/>
        </a:fillRef>
        <a:effectRef idx="0">
          <a:scrgbClr r="0" g="0" b="0"/>
        </a:effectRef>
        <a:fontRef idx="minor"/>
      </dsp:style>
    </dsp:sp>
    <dsp:sp modelId="{7AB18B79-6DF0-CC4A-85C1-52C284E45EC5}">
      <dsp:nvSpPr>
        <dsp:cNvPr id="0" name=""/>
        <dsp:cNvSpPr/>
      </dsp:nvSpPr>
      <dsp:spPr>
        <a:xfrm>
          <a:off x="6565485" y="1318942"/>
          <a:ext cx="2456717" cy="2456717"/>
        </a:xfrm>
        <a:prstGeom prst="leftCircularArrow">
          <a:avLst>
            <a:gd name="adj1" fmla="val 4019"/>
            <a:gd name="adj2" fmla="val 504964"/>
            <a:gd name="adj3" fmla="val 2280475"/>
            <a:gd name="adj4" fmla="val 9024489"/>
            <a:gd name="adj5" fmla="val 4689"/>
          </a:avLst>
        </a:prstGeom>
        <a:solidFill>
          <a:schemeClr val="accent4">
            <a:hueOff val="-1660156"/>
            <a:satOff val="-1340"/>
            <a:lumOff val="2746"/>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3F6824F-FBCA-E349-850E-1D5891054822}">
      <dsp:nvSpPr>
        <dsp:cNvPr id="0" name=""/>
        <dsp:cNvSpPr/>
      </dsp:nvSpPr>
      <dsp:spPr>
        <a:xfrm>
          <a:off x="5914884" y="2382208"/>
          <a:ext cx="1807680" cy="718854"/>
        </a:xfrm>
        <a:prstGeom prst="roundRect">
          <a:avLst>
            <a:gd name="adj" fmla="val 10000"/>
          </a:avLst>
        </a:prstGeom>
        <a:solidFill>
          <a:schemeClr val="accent4">
            <a:hueOff val="-1106771"/>
            <a:satOff val="-893"/>
            <a:lumOff val="1831"/>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31750" rIns="47625" bIns="31750" numCol="1" spcCol="1270" anchor="ctr" anchorCtr="0">
          <a:noAutofit/>
        </a:bodyPr>
        <a:lstStyle/>
        <a:p>
          <a:pPr marL="0" lvl="0" indent="0" algn="ctr" defTabSz="1111250">
            <a:lnSpc>
              <a:spcPct val="90000"/>
            </a:lnSpc>
            <a:spcBef>
              <a:spcPct val="0"/>
            </a:spcBef>
            <a:spcAft>
              <a:spcPct val="35000"/>
            </a:spcAft>
            <a:buNone/>
          </a:pPr>
          <a:r>
            <a:rPr lang="en-GB" sz="2500" kern="1200" dirty="0"/>
            <a:t>App layer</a:t>
          </a:r>
        </a:p>
      </dsp:txBody>
      <dsp:txXfrm>
        <a:off x="5935939" y="2403263"/>
        <a:ext cx="1765570" cy="676744"/>
      </dsp:txXfrm>
    </dsp:sp>
    <dsp:sp modelId="{C2ED9D8A-A8AB-D949-8C51-CBE87A664C1F}">
      <dsp:nvSpPr>
        <dsp:cNvPr id="0" name=""/>
        <dsp:cNvSpPr/>
      </dsp:nvSpPr>
      <dsp:spPr>
        <a:xfrm>
          <a:off x="8192766" y="1064307"/>
          <a:ext cx="2033640" cy="1677328"/>
        </a:xfrm>
        <a:prstGeom prst="roundRect">
          <a:avLst>
            <a:gd name="adj" fmla="val 10000"/>
          </a:avLst>
        </a:prstGeom>
        <a:solidFill>
          <a:schemeClr val="lt1">
            <a:alpha val="90000"/>
            <a:hueOff val="0"/>
            <a:satOff val="0"/>
            <a:lumOff val="0"/>
            <a:alphaOff val="0"/>
          </a:schemeClr>
        </a:solidFill>
        <a:ln w="15875" cap="rnd" cmpd="sng" algn="ctr">
          <a:solidFill>
            <a:schemeClr val="accent4">
              <a:hueOff val="-1660156"/>
              <a:satOff val="-1340"/>
              <a:lumOff val="2746"/>
              <a:alphaOff val="0"/>
            </a:schemeClr>
          </a:solidFill>
          <a:prstDash val="solid"/>
        </a:ln>
        <a:effectLst/>
      </dsp:spPr>
      <dsp:style>
        <a:lnRef idx="2">
          <a:scrgbClr r="0" g="0" b="0"/>
        </a:lnRef>
        <a:fillRef idx="1">
          <a:scrgbClr r="0" g="0" b="0"/>
        </a:fillRef>
        <a:effectRef idx="0">
          <a:scrgbClr r="0" g="0" b="0"/>
        </a:effectRef>
        <a:fontRef idx="minor"/>
      </dsp:style>
    </dsp:sp>
    <dsp:sp modelId="{04C5566A-73ED-6F42-9E16-759B9E9EA23A}">
      <dsp:nvSpPr>
        <dsp:cNvPr id="0" name=""/>
        <dsp:cNvSpPr/>
      </dsp:nvSpPr>
      <dsp:spPr>
        <a:xfrm>
          <a:off x="8644686" y="704879"/>
          <a:ext cx="1807680" cy="718854"/>
        </a:xfrm>
        <a:prstGeom prst="roundRect">
          <a:avLst>
            <a:gd name="adj" fmla="val 10000"/>
          </a:avLst>
        </a:prstGeom>
        <a:solidFill>
          <a:schemeClr val="accent4">
            <a:hueOff val="-1660156"/>
            <a:satOff val="-1340"/>
            <a:lumOff val="2746"/>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31750" rIns="47625" bIns="31750" numCol="1" spcCol="1270" anchor="ctr" anchorCtr="0">
          <a:noAutofit/>
        </a:bodyPr>
        <a:lstStyle/>
        <a:p>
          <a:pPr marL="0" lvl="0" indent="0" algn="ctr" defTabSz="1111250">
            <a:lnSpc>
              <a:spcPct val="90000"/>
            </a:lnSpc>
            <a:spcBef>
              <a:spcPct val="0"/>
            </a:spcBef>
            <a:spcAft>
              <a:spcPct val="35000"/>
            </a:spcAft>
            <a:buNone/>
          </a:pPr>
          <a:r>
            <a:rPr lang="en-GB" sz="2500" kern="1200" dirty="0"/>
            <a:t>Device</a:t>
          </a:r>
        </a:p>
      </dsp:txBody>
      <dsp:txXfrm>
        <a:off x="8665741" y="725934"/>
        <a:ext cx="1765570" cy="676744"/>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4689DF-FA28-854C-BC7D-AEAEB7483764}" type="datetimeFigureOut">
              <a:rPr lang="en-US" smtClean="0"/>
              <a:t>5/17/21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DB9080-CF44-3441-85B2-C60B38EB4967}" type="slidenum">
              <a:rPr lang="en-US" smtClean="0"/>
              <a:t>‹#›</a:t>
            </a:fld>
            <a:endParaRPr lang="en-US"/>
          </a:p>
        </p:txBody>
      </p:sp>
    </p:spTree>
    <p:extLst>
      <p:ext uri="{BB962C8B-B14F-4D97-AF65-F5344CB8AC3E}">
        <p14:creationId xmlns:p14="http://schemas.microsoft.com/office/powerpoint/2010/main" val="453538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the time developers get told about accessibility in a second hand manner. We get informed that there are problems due to some esoteric mechanism of using the phone that we were completely unaware of and must fumble around until we fix the issue and dread any further bugs cropping up. This was the manner in which I was introduced to accessibility features and testing in Android.</a:t>
            </a:r>
          </a:p>
          <a:p>
            <a:endParaRPr lang="en-US" dirty="0"/>
          </a:p>
          <a:p>
            <a:r>
              <a:rPr lang="en-US" dirty="0"/>
              <a:t>An astute developer might even go as far to watch the various YouTube videos on how </a:t>
            </a:r>
            <a:r>
              <a:rPr lang="en-US" dirty="0" err="1"/>
              <a:t>TalkBack</a:t>
            </a:r>
            <a:r>
              <a:rPr lang="en-US" dirty="0"/>
              <a:t> and other accessibility features are changing for users, but only recently has there been any content specifically aimed at developers, and that is dangerous, because if we don’t know how people need to use these services, how are we to implement them? Accessibility features can be difficult to manage, and the barrier to entry can be quite high for people who are just trying to make it through the work day. A lot of these elements are hidden behind complex menu systems and can severely affect focus. Did you know the mechanism to turn on the feature to display speech output as toast messages is “Settings -&gt; Scroll Down -&gt; </a:t>
            </a:r>
            <a:r>
              <a:rPr lang="en-US" dirty="0" err="1"/>
              <a:t>Accessibiliy</a:t>
            </a:r>
            <a:r>
              <a:rPr lang="en-US" dirty="0"/>
              <a:t> -&gt; </a:t>
            </a:r>
            <a:r>
              <a:rPr lang="en-US" dirty="0" err="1"/>
              <a:t>TalkBack</a:t>
            </a:r>
            <a:r>
              <a:rPr lang="en-US" dirty="0"/>
              <a:t> -&gt; Settings -&gt; Advanced Settings -&gt; Developer Settings” – I have people on LinkedIn emailing me JUST to ask how to do this. There is no alternative mechanism. But I’ll get to that later.</a:t>
            </a:r>
          </a:p>
          <a:p>
            <a:endParaRPr lang="en-US" dirty="0"/>
          </a:p>
          <a:p>
            <a:r>
              <a:rPr lang="en-US" dirty="0"/>
              <a:t>We need to remember that inclusive design is good for everyone as demonstrated by the curb-cut effect…</a:t>
            </a:r>
          </a:p>
        </p:txBody>
      </p:sp>
      <p:sp>
        <p:nvSpPr>
          <p:cNvPr id="4" name="Slide Number Placeholder 3"/>
          <p:cNvSpPr>
            <a:spLocks noGrp="1"/>
          </p:cNvSpPr>
          <p:nvPr>
            <p:ph type="sldNum" sz="quarter" idx="5"/>
          </p:nvPr>
        </p:nvSpPr>
        <p:spPr/>
        <p:txBody>
          <a:bodyPr/>
          <a:lstStyle/>
          <a:p>
            <a:fld id="{02DB9080-CF44-3441-85B2-C60B38EB4967}" type="slidenum">
              <a:rPr lang="en-US" smtClean="0"/>
              <a:t>1</a:t>
            </a:fld>
            <a:endParaRPr lang="en-US"/>
          </a:p>
        </p:txBody>
      </p:sp>
    </p:spTree>
    <p:extLst>
      <p:ext uri="{BB962C8B-B14F-4D97-AF65-F5344CB8AC3E}">
        <p14:creationId xmlns:p14="http://schemas.microsoft.com/office/powerpoint/2010/main" val="29564492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all of this could somehow be interpreted as a criticism to the manner in which we do work now. For example sometimes when I find a case study so good I keep talking about it and the developer who did it actually apologized to me. I felt so bad because that wasn’t the case at all. I have seen that by being more inclusive and considerate of other the quality of my work improves, and I have less bugs and better looking apps. </a:t>
            </a:r>
          </a:p>
          <a:p>
            <a:endParaRPr lang="en-US" dirty="0"/>
          </a:p>
          <a:p>
            <a:r>
              <a:rPr lang="en-US" dirty="0"/>
              <a:t>But it’s also very important that in doing all of this we include those people in our testing at all phases. We must never fall into the pattern of “oh I like it this way” or even worse “oh they’ll like it like this” – speaking on behalf of others, no matter what kind of user they may be, is a bad idea. That is why the WCAG is so helpful.</a:t>
            </a:r>
          </a:p>
        </p:txBody>
      </p:sp>
      <p:sp>
        <p:nvSpPr>
          <p:cNvPr id="4" name="Slide Number Placeholder 3"/>
          <p:cNvSpPr>
            <a:spLocks noGrp="1"/>
          </p:cNvSpPr>
          <p:nvPr>
            <p:ph type="sldNum" sz="quarter" idx="5"/>
          </p:nvPr>
        </p:nvSpPr>
        <p:spPr/>
        <p:txBody>
          <a:bodyPr/>
          <a:lstStyle/>
          <a:p>
            <a:fld id="{02DB9080-CF44-3441-85B2-C60B38EB4967}" type="slidenum">
              <a:rPr lang="en-US" smtClean="0"/>
              <a:t>10</a:t>
            </a:fld>
            <a:endParaRPr lang="en-US"/>
          </a:p>
        </p:txBody>
      </p:sp>
    </p:spTree>
    <p:extLst>
      <p:ext uri="{BB962C8B-B14F-4D97-AF65-F5344CB8AC3E}">
        <p14:creationId xmlns:p14="http://schemas.microsoft.com/office/powerpoint/2010/main" val="272751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…where all users benefit from universal design. The curb cut effect is the phenomenon that demonstrates disability friendly design benefiting a larger group than the initially intended audience. It originates from the introduction of curb-cuts for wheelchair users, those small ramps we find on sidewalks.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So it’s not about reaching small percentages of the population, or meeting some legal requirement, it’s about making things inclusive. Ensuring everyone can experience independence in all their interactions should be our utmost priority.</a:t>
            </a:r>
          </a:p>
          <a:p>
            <a:endParaRPr lang="en-US" dirty="0"/>
          </a:p>
          <a:p>
            <a:r>
              <a:rPr lang="en-US" dirty="0"/>
              <a:t>From curb-cuts helping people who use sidewalks to closed captions allowing everyone to understand a television screen in a noisy public space, it is universally demonstrated that the earlier someone considers accessibility, the better the end result will be, and will result in fewer bugs down the line.</a:t>
            </a:r>
          </a:p>
        </p:txBody>
      </p:sp>
      <p:sp>
        <p:nvSpPr>
          <p:cNvPr id="4" name="Slide Number Placeholder 3"/>
          <p:cNvSpPr>
            <a:spLocks noGrp="1"/>
          </p:cNvSpPr>
          <p:nvPr>
            <p:ph type="sldNum" sz="quarter" idx="5"/>
          </p:nvPr>
        </p:nvSpPr>
        <p:spPr/>
        <p:txBody>
          <a:bodyPr/>
          <a:lstStyle/>
          <a:p>
            <a:fld id="{02DB9080-CF44-3441-85B2-C60B38EB4967}" type="slidenum">
              <a:rPr lang="en-US" smtClean="0"/>
              <a:t>2</a:t>
            </a:fld>
            <a:endParaRPr lang="en-US"/>
          </a:p>
        </p:txBody>
      </p:sp>
    </p:spTree>
    <p:extLst>
      <p:ext uri="{BB962C8B-B14F-4D97-AF65-F5344CB8AC3E}">
        <p14:creationId xmlns:p14="http://schemas.microsoft.com/office/powerpoint/2010/main" val="1150326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twitter.com</a:t>
            </a:r>
            <a:r>
              <a:rPr lang="en-US" dirty="0"/>
              <a:t>/</a:t>
            </a:r>
            <a:r>
              <a:rPr lang="en-US" dirty="0" err="1"/>
              <a:t>McgarrDana</a:t>
            </a:r>
            <a:r>
              <a:rPr lang="en-US" dirty="0"/>
              <a:t>/status/1387870476178006020</a:t>
            </a:r>
          </a:p>
          <a:p>
            <a:endParaRPr lang="en-US" dirty="0"/>
          </a:p>
          <a:p>
            <a:r>
              <a:rPr lang="en-US" dirty="0"/>
              <a:t>As mobile </a:t>
            </a:r>
            <a:r>
              <a:rPr lang="en-US" dirty="0" err="1"/>
              <a:t>devs</a:t>
            </a:r>
            <a:r>
              <a:rPr lang="en-US" dirty="0"/>
              <a:t>, we are not always included in all the phases of our projects. We mustn’t let that get in the way of raising issues as soon as possible. </a:t>
            </a:r>
          </a:p>
          <a:p>
            <a:endParaRPr lang="en-US" dirty="0"/>
          </a:p>
          <a:p>
            <a:r>
              <a:rPr lang="en-US" dirty="0"/>
              <a:t>When we compromise quality in the name of release time, we find ourselves in a reactive cycle and doing more work several times over. Not only that, but we become reluctant to make big, possibly necessary, changes to the existing implementation and can end up with patchy code. If you rush things out the door, you end up having to constantly protect yourself by making excuses like you’re still in beta. (CLICK)</a:t>
            </a:r>
          </a:p>
          <a:p>
            <a:endParaRPr lang="en-US" dirty="0"/>
          </a:p>
          <a:p>
            <a:r>
              <a:rPr lang="en-US" dirty="0"/>
              <a:t>I have seen in several apps something like these two elements: Links that look like buttons and buttons that look like links, because we want them to fit nicely in a list of elements. It becomes difficult to navigate this because as developers we aren’t always around during the design phase, and it might happen that you’ll be required to implement something like this. In that case, it becomes helpful to ask before development begins the manner in which elements like this will be announced. The answer might yield a change in design, or at least inform us as developers of the appropriate approach to take.</a:t>
            </a:r>
          </a:p>
          <a:p>
            <a:endParaRPr lang="en-US" dirty="0"/>
          </a:p>
          <a:p>
            <a:r>
              <a:rPr lang="en-US" dirty="0"/>
              <a:t>When these questions are not asked, a developer implementing our button would simply make a label and add an onclick listener [CLICK]. When the bug is raised that it does not announce as a button, they might try to fix it by changing the Role attribute (if they know about it) or even worse change the accessibility announcement to include the word “button.” It’s important to note that both of those solutions, role and announcement, are not sufficient to comply with AAA WCAG standards (specifically 1.3.6)</a:t>
            </a:r>
          </a:p>
          <a:p>
            <a:endParaRPr lang="en-US" dirty="0"/>
          </a:p>
          <a:p>
            <a:r>
              <a:rPr lang="en-US" dirty="0"/>
              <a:t>I have found that when developers ask these kind of questions, and get into this manner of thinking, they’ll start the work right. So instead (in the case of the button on the left) of an Android Label and onclick listener, they will rather just style a button. </a:t>
            </a:r>
          </a:p>
          <a:p>
            <a:endParaRPr lang="en-US" dirty="0"/>
          </a:p>
          <a:p>
            <a:r>
              <a:rPr lang="en-US" dirty="0"/>
              <a:t>Sometimes we may have to go to some further effort, for example it’s quite common to have a standard component that needs a custom layout file, such as a checkbox with more details than simple text. In these cases we need to override the appropriate control in code and provide a custom layout. I do have hope that Jetpack compose will make this process a lot easier with it’s declarative style.</a:t>
            </a:r>
          </a:p>
          <a:p>
            <a:endParaRPr lang="en-US" dirty="0"/>
          </a:p>
        </p:txBody>
      </p:sp>
      <p:sp>
        <p:nvSpPr>
          <p:cNvPr id="4" name="Slide Number Placeholder 3"/>
          <p:cNvSpPr>
            <a:spLocks noGrp="1"/>
          </p:cNvSpPr>
          <p:nvPr>
            <p:ph type="sldNum" sz="quarter" idx="5"/>
          </p:nvPr>
        </p:nvSpPr>
        <p:spPr/>
        <p:txBody>
          <a:bodyPr/>
          <a:lstStyle/>
          <a:p>
            <a:fld id="{02DB9080-CF44-3441-85B2-C60B38EB4967}" type="slidenum">
              <a:rPr lang="en-US" smtClean="0"/>
              <a:t>3</a:t>
            </a:fld>
            <a:endParaRPr lang="en-US"/>
          </a:p>
        </p:txBody>
      </p:sp>
    </p:spTree>
    <p:extLst>
      <p:ext uri="{BB962C8B-B14F-4D97-AF65-F5344CB8AC3E}">
        <p14:creationId xmlns:p14="http://schemas.microsoft.com/office/powerpoint/2010/main" val="40855874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webaim.org</a:t>
            </a:r>
            <a:r>
              <a:rPr lang="en-US" dirty="0"/>
              <a:t>/projects/screenreadersurvey8/#</a:t>
            </a:r>
            <a:r>
              <a:rPr lang="en-US" dirty="0" err="1"/>
              <a:t>wcag</a:t>
            </a:r>
            <a:endParaRPr lang="en-US" dirty="0"/>
          </a:p>
          <a:p>
            <a:endParaRPr lang="en-US" dirty="0"/>
          </a:p>
          <a:p>
            <a:r>
              <a:rPr lang="en-US" dirty="0"/>
              <a:t>Looking at the </a:t>
            </a:r>
            <a:r>
              <a:rPr lang="en-US" dirty="0" err="1"/>
              <a:t>WebAim</a:t>
            </a:r>
            <a:r>
              <a:rPr lang="en-US" dirty="0"/>
              <a:t> 2019 survey results we can glean insight into users preferred navigation mechanisms, and I would strongly suggest you check it out.</a:t>
            </a:r>
          </a:p>
          <a:p>
            <a:endParaRPr lang="en-US" dirty="0"/>
          </a:p>
          <a:p>
            <a:r>
              <a:rPr lang="en-US" dirty="0"/>
              <a:t>It would appear from the survey that when navigating information on a lengthy web page, the first thing screen reader users will do, generally, is navigate by headings. This is an important highlight for us writing apps – ensuring that we have appropriate headings marked as such in our applications. It also tells us that users of these features are not fond of going though lengthy screens…</a:t>
            </a:r>
          </a:p>
          <a:p>
            <a:endParaRPr lang="en-US" dirty="0"/>
          </a:p>
          <a:p>
            <a:r>
              <a:rPr lang="en-US" dirty="0"/>
              <a:t>While we shouldn’t let results like this skew our focus on all-encompassing great UX, it does provide some “low hanging fruit” in terms of the more important aspects of navigational sugars that can improve the quality of the user experience.</a:t>
            </a:r>
          </a:p>
          <a:p>
            <a:endParaRPr lang="en-US" dirty="0"/>
          </a:p>
          <a:p>
            <a:r>
              <a:rPr lang="en-US" dirty="0"/>
              <a:t>A lot of these are details that can apply to other types of projects, like web, iOS, </a:t>
            </a:r>
            <a:r>
              <a:rPr lang="en-US" dirty="0" err="1"/>
              <a:t>etc</a:t>
            </a:r>
            <a:r>
              <a:rPr lang="en-US" dirty="0"/>
              <a:t> – so let’s start talking Android</a:t>
            </a:r>
          </a:p>
        </p:txBody>
      </p:sp>
      <p:sp>
        <p:nvSpPr>
          <p:cNvPr id="4" name="Slide Number Placeholder 3"/>
          <p:cNvSpPr>
            <a:spLocks noGrp="1"/>
          </p:cNvSpPr>
          <p:nvPr>
            <p:ph type="sldNum" sz="quarter" idx="5"/>
          </p:nvPr>
        </p:nvSpPr>
        <p:spPr/>
        <p:txBody>
          <a:bodyPr/>
          <a:lstStyle/>
          <a:p>
            <a:fld id="{02DB9080-CF44-3441-85B2-C60B38EB4967}" type="slidenum">
              <a:rPr lang="en-US" smtClean="0"/>
              <a:t>4</a:t>
            </a:fld>
            <a:endParaRPr lang="en-US"/>
          </a:p>
        </p:txBody>
      </p:sp>
    </p:spTree>
    <p:extLst>
      <p:ext uri="{BB962C8B-B14F-4D97-AF65-F5344CB8AC3E}">
        <p14:creationId xmlns:p14="http://schemas.microsoft.com/office/powerpoint/2010/main" val="440909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would be disingenuous to call Google lazy when it comes to accessibility. The Accessibility suite alone contains elements such as </a:t>
            </a:r>
            <a:r>
              <a:rPr lang="en-US" dirty="0" err="1"/>
              <a:t>TalkBack</a:t>
            </a:r>
            <a:r>
              <a:rPr lang="en-US" dirty="0"/>
              <a:t>, Switch Access, Select to speak, Live Caption, Magnification, </a:t>
            </a:r>
            <a:r>
              <a:rPr lang="en-US" dirty="0" err="1"/>
              <a:t>Colour</a:t>
            </a:r>
            <a:r>
              <a:rPr lang="en-US" dirty="0"/>
              <a:t> Correction to name a few. Every time I look I see talented individuals at Google who really care about the content they produce. And they want feedback.</a:t>
            </a:r>
          </a:p>
          <a:p>
            <a:br>
              <a:rPr lang="en-US" dirty="0"/>
            </a:br>
            <a:r>
              <a:rPr lang="en-US" dirty="0"/>
              <a:t>As developers it’s important for us to be aware of the different mechanisms that users can employ to use our apps, so that we can provide the best possible experience for everyone, but also through usage of these tools we can make them better for those users. We might even learn something new about our apps and the perceptions we create.</a:t>
            </a:r>
          </a:p>
          <a:p>
            <a:endParaRPr lang="en-US" dirty="0"/>
          </a:p>
          <a:p>
            <a:r>
              <a:rPr lang="en-GB" dirty="0"/>
              <a:t>Some of these offerings will be more difficult for developers to use with zero experience, for example </a:t>
            </a:r>
            <a:r>
              <a:rPr lang="en-GB" dirty="0" err="1"/>
              <a:t>BraileBack</a:t>
            </a:r>
            <a:r>
              <a:rPr lang="en-GB" dirty="0"/>
              <a:t> requires specialised hardware and knowledge, but it works closely in tandem with </a:t>
            </a:r>
            <a:r>
              <a:rPr lang="en-GB" dirty="0" err="1"/>
              <a:t>TalkBack</a:t>
            </a:r>
            <a:r>
              <a:rPr lang="en-GB" dirty="0"/>
              <a:t>. However getting users to test the app is always a good idea.</a:t>
            </a:r>
          </a:p>
          <a:p>
            <a:endParaRPr lang="en-GB" dirty="0"/>
          </a:p>
          <a:p>
            <a:endParaRPr lang="en-US" dirty="0"/>
          </a:p>
        </p:txBody>
      </p:sp>
      <p:sp>
        <p:nvSpPr>
          <p:cNvPr id="4" name="Slide Number Placeholder 3"/>
          <p:cNvSpPr>
            <a:spLocks noGrp="1"/>
          </p:cNvSpPr>
          <p:nvPr>
            <p:ph type="sldNum" sz="quarter" idx="5"/>
          </p:nvPr>
        </p:nvSpPr>
        <p:spPr/>
        <p:txBody>
          <a:bodyPr/>
          <a:lstStyle/>
          <a:p>
            <a:fld id="{02DB9080-CF44-3441-85B2-C60B38EB4967}" type="slidenum">
              <a:rPr lang="en-US" smtClean="0"/>
              <a:t>5</a:t>
            </a:fld>
            <a:endParaRPr lang="en-US"/>
          </a:p>
        </p:txBody>
      </p:sp>
    </p:spTree>
    <p:extLst>
      <p:ext uri="{BB962C8B-B14F-4D97-AF65-F5344CB8AC3E}">
        <p14:creationId xmlns:p14="http://schemas.microsoft.com/office/powerpoint/2010/main" val="980309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Android accessibility scanner is a super useful app to use for checks that would be difficult to test ourselves. It can offer suggestions based on the size of buttons and </a:t>
            </a:r>
            <a:r>
              <a:rPr lang="en-US" dirty="0" err="1"/>
              <a:t>colour</a:t>
            </a:r>
            <a:r>
              <a:rPr lang="en-US" dirty="0"/>
              <a:t> contrasts. </a:t>
            </a:r>
          </a:p>
          <a:p>
            <a:endParaRPr lang="en-US" dirty="0"/>
          </a:p>
          <a:p>
            <a:r>
              <a:rPr lang="en-US" dirty="0"/>
              <a:t>[CLICK] For instrumentation tests, the Android Accessibility Test Framework also provides accessibility feedback on the same type of criteria. </a:t>
            </a:r>
          </a:p>
          <a:p>
            <a:endParaRPr lang="en-US" dirty="0"/>
          </a:p>
          <a:p>
            <a:r>
              <a:rPr lang="en-US" dirty="0"/>
              <a:t>[CLICK] The Google play console also has what is called “Pre launch reports” which are automatically generated when an APK is uploaded onto the store.</a:t>
            </a:r>
          </a:p>
          <a:p>
            <a:endParaRPr lang="en-US" dirty="0"/>
          </a:p>
          <a:p>
            <a:r>
              <a:rPr lang="en-US" dirty="0"/>
              <a:t>[CLICK] There are also accessibility services, that developers can write specifically to perform accessibility analysis and actions on behalf of users.</a:t>
            </a:r>
            <a:endParaRPr lang="en-GB" dirty="0"/>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a:t>
            </a:r>
            <a:r>
              <a:rPr lang="en-GB" dirty="0"/>
              <a:t>Ultimately, we need to be familiar with how our users interact with our apps, and test them using the available technologies as best as we can. For a long time I wasn’t aware aware of a feature called “Give me time” which is an API call that allows developers to get the appropriate amount of time to allow a user to react given their needs, called “</a:t>
            </a:r>
            <a:r>
              <a:rPr lang="en-GB" b="1" dirty="0" err="1"/>
              <a:t>getRecommendedTimeoutMillis</a:t>
            </a:r>
            <a:r>
              <a:rPr lang="en-GB" b="1" dirty="0"/>
              <a:t>”</a:t>
            </a:r>
            <a:r>
              <a:rPr lang="en-GB" dirty="0"/>
              <a:t>. This is in cases where a message may be displayed that will automatically disappear from view if it is not acted upon appropriately.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But first let’s understand how input works in Android [CLICK]</a:t>
            </a:r>
          </a:p>
          <a:p>
            <a:endParaRPr lang="en-US" dirty="0"/>
          </a:p>
        </p:txBody>
      </p:sp>
      <p:sp>
        <p:nvSpPr>
          <p:cNvPr id="4" name="Slide Number Placeholder 3"/>
          <p:cNvSpPr>
            <a:spLocks noGrp="1"/>
          </p:cNvSpPr>
          <p:nvPr>
            <p:ph type="sldNum" sz="quarter" idx="5"/>
          </p:nvPr>
        </p:nvSpPr>
        <p:spPr/>
        <p:txBody>
          <a:bodyPr/>
          <a:lstStyle/>
          <a:p>
            <a:fld id="{02DB9080-CF44-3441-85B2-C60B38EB4967}" type="slidenum">
              <a:rPr lang="en-US" smtClean="0"/>
              <a:t>6</a:t>
            </a:fld>
            <a:endParaRPr lang="en-US"/>
          </a:p>
        </p:txBody>
      </p:sp>
    </p:spTree>
    <p:extLst>
      <p:ext uri="{BB962C8B-B14F-4D97-AF65-F5344CB8AC3E}">
        <p14:creationId xmlns:p14="http://schemas.microsoft.com/office/powerpoint/2010/main" val="1091573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important to understand the layering involved with input in order to understand a service like </a:t>
            </a:r>
            <a:r>
              <a:rPr lang="en-US" dirty="0" err="1"/>
              <a:t>TalkBack</a:t>
            </a:r>
            <a:r>
              <a:rPr lang="en-US" dirty="0"/>
              <a:t>. </a:t>
            </a:r>
            <a:r>
              <a:rPr lang="en-US" dirty="0" err="1"/>
              <a:t>TalkBack</a:t>
            </a:r>
            <a:r>
              <a:rPr lang="en-US" dirty="0"/>
              <a:t> is not a part of the underlying operating system, it’s a privileged app within the ecosystem. This explains why some developers may struggle to understand why certain things don’t work the way they expect.</a:t>
            </a:r>
          </a:p>
          <a:p>
            <a:endParaRPr lang="en-US" dirty="0"/>
          </a:p>
          <a:p>
            <a:r>
              <a:rPr lang="en-US" dirty="0"/>
              <a:t>When input comes in from a user, normally via the touch screen, it will go through the input layer, allowing the app to determine the manner in which the app will handle the input. It then goes down into the app layer which will determine how else that input can be used and log it to the device. </a:t>
            </a:r>
          </a:p>
          <a:p>
            <a:endParaRPr lang="en-US" dirty="0"/>
          </a:p>
          <a:p>
            <a:r>
              <a:rPr lang="en-US" dirty="0"/>
              <a:t>But now as developers we can interact with a tool known as the Android Debug Bridge, which, for the most part, can be the same as interacting directly with an app [CLICK]. This is why when we use the ADB to do text input and swipes we can create some great automation tools and scripts.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However this is also where a problem comes in [CLICK]. The app is now responsible for determining what types of input it will treat as accessibility input as opposed to general input. It has added a layer to which certain types of input no longer have access. Because accessibility apps are just apps, they present and manage a new layer to the user, distinguished by the name ”accessibility layer" as opposed to "input layer”, to which the ADB has no access. If we try to perform accessibility actions they are not registered when using the ADB. This is not so much a bug but rather an important consideration when trying to understand the ecosystem. But it has lead to some complicated interactions that do not just affect my little scripts. So far I have found at least 3 bugs that have nothing to do with the Android Debug Bridge and everything to do with Accessibility Services. </a:t>
            </a:r>
          </a:p>
        </p:txBody>
      </p:sp>
      <p:sp>
        <p:nvSpPr>
          <p:cNvPr id="4" name="Slide Number Placeholder 3"/>
          <p:cNvSpPr>
            <a:spLocks noGrp="1"/>
          </p:cNvSpPr>
          <p:nvPr>
            <p:ph type="sldNum" sz="quarter" idx="5"/>
          </p:nvPr>
        </p:nvSpPr>
        <p:spPr/>
        <p:txBody>
          <a:bodyPr/>
          <a:lstStyle/>
          <a:p>
            <a:fld id="{02DB9080-CF44-3441-85B2-C60B38EB4967}" type="slidenum">
              <a:rPr lang="en-US" smtClean="0"/>
              <a:t>7</a:t>
            </a:fld>
            <a:endParaRPr lang="en-US"/>
          </a:p>
        </p:txBody>
      </p:sp>
    </p:spTree>
    <p:extLst>
      <p:ext uri="{BB962C8B-B14F-4D97-AF65-F5344CB8AC3E}">
        <p14:creationId xmlns:p14="http://schemas.microsoft.com/office/powerpoint/2010/main" val="3115663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quite disappointed, because as much as Google does, there are a few glaring holes in making the tools available to developers. They have this rich resource known as the Android Debug Bridge and there is a lot of power of scripting through it. Most system settings can be managed here and it's absolutely focus-friendly when a developer can modify settings with one line rather than navigating through complex settings.</a:t>
            </a:r>
          </a:p>
          <a:p>
            <a:endParaRPr lang="en-US" dirty="0"/>
          </a:p>
          <a:p>
            <a:r>
              <a:rPr lang="en-US" dirty="0"/>
              <a:t>It’s the command line to the heart of a device and you do have to voluntarily activate it through a hidden menu. So it’s secure and opt-in, but it's highly under-utilized.</a:t>
            </a:r>
          </a:p>
          <a:p>
            <a:endParaRPr lang="en-US" dirty="0"/>
          </a:p>
          <a:p>
            <a:r>
              <a:rPr lang="en-US" dirty="0"/>
              <a:t>For example, Switch Access [CLICK]: Google has made it optional for developers to use the VOLUME UP and VOLUME DOWN keys to emulate a switch controller that someone with motor impairments may use to control the screen. </a:t>
            </a:r>
          </a:p>
          <a:p>
            <a:endParaRPr lang="en-US" dirty="0"/>
          </a:p>
          <a:p>
            <a:r>
              <a:rPr lang="en-US" dirty="0"/>
              <a:t>However I am sure you can see from this a user will be able to do far more than just 2 key presses, no matter how imaginatively you use them.</a:t>
            </a:r>
          </a:p>
          <a:p>
            <a:endParaRPr lang="en-US" dirty="0"/>
          </a:p>
          <a:p>
            <a:r>
              <a:rPr lang="en-US" dirty="0"/>
              <a:t>I do think the barrier to entry for an Android developer should end at a computer, and not being able to test switch access effectively without yet another hardware device, which would either occupy the power connection or require Bluetooth and cluttering our workspaces unnecessarily. Especially when we have such a powerful tool as the ADB.</a:t>
            </a:r>
          </a:p>
          <a:p>
            <a:endParaRPr lang="en-US" dirty="0"/>
          </a:p>
          <a:p>
            <a:r>
              <a:rPr lang="en-US" dirty="0"/>
              <a:t>[CLICK]</a:t>
            </a:r>
          </a:p>
        </p:txBody>
      </p:sp>
      <p:sp>
        <p:nvSpPr>
          <p:cNvPr id="4" name="Slide Number Placeholder 3"/>
          <p:cNvSpPr>
            <a:spLocks noGrp="1"/>
          </p:cNvSpPr>
          <p:nvPr>
            <p:ph type="sldNum" sz="quarter" idx="5"/>
          </p:nvPr>
        </p:nvSpPr>
        <p:spPr/>
        <p:txBody>
          <a:bodyPr/>
          <a:lstStyle/>
          <a:p>
            <a:fld id="{02DB9080-CF44-3441-85B2-C60B38EB4967}" type="slidenum">
              <a:rPr lang="en-US" smtClean="0"/>
              <a:t>8</a:t>
            </a:fld>
            <a:endParaRPr lang="en-US"/>
          </a:p>
        </p:txBody>
      </p:sp>
    </p:spTree>
    <p:extLst>
      <p:ext uri="{BB962C8B-B14F-4D97-AF65-F5344CB8AC3E}">
        <p14:creationId xmlns:p14="http://schemas.microsoft.com/office/powerpoint/2010/main" val="147089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I have done is started writing accessibility services for developers and automation testers. This allows us to use the ADB via the command line to navigate the device in a granular and controlled manner. A developer can now navigate the accessibility landscape using a tool that is familiar to them in order to test their apps as suggested.</a:t>
            </a:r>
          </a:p>
          <a:p>
            <a:endParaRPr lang="en-US" dirty="0"/>
          </a:p>
          <a:p>
            <a:r>
              <a:rPr lang="en-US" dirty="0"/>
              <a:t>However there are limitations: Accessibility Services themselves have no access to the other accessibility services (my service cannot tell which element </a:t>
            </a:r>
            <a:r>
              <a:rPr lang="en-US" dirty="0" err="1"/>
              <a:t>TalkBack</a:t>
            </a:r>
            <a:r>
              <a:rPr lang="en-US" dirty="0"/>
              <a:t> / Switch Access will focus on next or previous, [BREATH] read or modify the current navigation granularity (default vs headings), or tell what gesture is mapped to what action, or even open the accessibility menu – all of these are bugs that I am in the process of reporting to Google)</a:t>
            </a:r>
          </a:p>
          <a:p>
            <a:endParaRPr lang="en-US" dirty="0"/>
          </a:p>
        </p:txBody>
      </p:sp>
      <p:sp>
        <p:nvSpPr>
          <p:cNvPr id="4" name="Slide Number Placeholder 3"/>
          <p:cNvSpPr>
            <a:spLocks noGrp="1"/>
          </p:cNvSpPr>
          <p:nvPr>
            <p:ph type="sldNum" sz="quarter" idx="5"/>
          </p:nvPr>
        </p:nvSpPr>
        <p:spPr/>
        <p:txBody>
          <a:bodyPr/>
          <a:lstStyle/>
          <a:p>
            <a:fld id="{02DB9080-CF44-3441-85B2-C60B38EB4967}" type="slidenum">
              <a:rPr lang="en-US" smtClean="0"/>
              <a:t>9</a:t>
            </a:fld>
            <a:endParaRPr lang="en-US"/>
          </a:p>
        </p:txBody>
      </p:sp>
    </p:spTree>
    <p:extLst>
      <p:ext uri="{BB962C8B-B14F-4D97-AF65-F5344CB8AC3E}">
        <p14:creationId xmlns:p14="http://schemas.microsoft.com/office/powerpoint/2010/main" val="1285956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GB"/>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6969B18-095C-554D-BC5C-6D2932600BCC}" type="datetimeFigureOut">
              <a:rPr lang="en-US" smtClean="0"/>
              <a:t>5/17/21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1174235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GB"/>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GB"/>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6969B18-095C-554D-BC5C-6D2932600BCC}" type="datetimeFigureOut">
              <a:rPr lang="en-US" smtClean="0"/>
              <a:t>5/17/21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24973366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GB"/>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GB"/>
              <a:t>Click to edit Master text styles</a:t>
            </a:r>
          </a:p>
        </p:txBody>
      </p:sp>
      <p:sp>
        <p:nvSpPr>
          <p:cNvPr id="4" name="Date Placeholder 3"/>
          <p:cNvSpPr>
            <a:spLocks noGrp="1"/>
          </p:cNvSpPr>
          <p:nvPr>
            <p:ph type="dt" sz="half" idx="10"/>
          </p:nvPr>
        </p:nvSpPr>
        <p:spPr/>
        <p:txBody>
          <a:bodyPr/>
          <a:lstStyle/>
          <a:p>
            <a:fld id="{46969B18-095C-554D-BC5C-6D2932600BCC}" type="datetimeFigureOut">
              <a:rPr lang="en-US" smtClean="0"/>
              <a:t>5/17/21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37612796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GB"/>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GB"/>
              <a:t>Click to edit Master text styles</a:t>
            </a:r>
          </a:p>
        </p:txBody>
      </p:sp>
      <p:sp>
        <p:nvSpPr>
          <p:cNvPr id="2" name="Date Placeholder 1"/>
          <p:cNvSpPr>
            <a:spLocks noGrp="1"/>
          </p:cNvSpPr>
          <p:nvPr>
            <p:ph type="dt" sz="half" idx="10"/>
          </p:nvPr>
        </p:nvSpPr>
        <p:spPr/>
        <p:txBody>
          <a:bodyPr/>
          <a:lstStyle/>
          <a:p>
            <a:fld id="{46969B18-095C-554D-BC5C-6D2932600BCC}" type="datetimeFigureOut">
              <a:rPr lang="en-US" smtClean="0"/>
              <a:t>5/17/21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29711859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6969B18-095C-554D-BC5C-6D2932600BCC}" type="datetimeFigureOut">
              <a:rPr lang="en-US" smtClean="0"/>
              <a:t>5/17/21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28418915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6969B18-095C-554D-BC5C-6D2932600BCC}" type="datetimeFigureOut">
              <a:rPr lang="en-US" smtClean="0"/>
              <a:t>5/17/21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3716976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GB"/>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6969B18-095C-554D-BC5C-6D2932600BCC}" type="datetimeFigureOut">
              <a:rPr lang="en-US" smtClean="0"/>
              <a:t>5/17/21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1513143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GB"/>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6969B18-095C-554D-BC5C-6D2932600BCC}" type="datetimeFigureOut">
              <a:rPr lang="en-US" smtClean="0"/>
              <a:t>5/17/21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3924449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6969B18-095C-554D-BC5C-6D2932600BCC}" type="datetimeFigureOut">
              <a:rPr lang="en-US" smtClean="0"/>
              <a:t>5/17/21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186194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6969B18-095C-554D-BC5C-6D2932600BCC}" type="datetimeFigureOut">
              <a:rPr lang="en-US" smtClean="0"/>
              <a:t>5/17/21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335328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6969B18-095C-554D-BC5C-6D2932600BCC}" type="datetimeFigureOut">
              <a:rPr lang="en-US" smtClean="0"/>
              <a:t>5/17/21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1495402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969B18-095C-554D-BC5C-6D2932600BCC}" type="datetimeFigureOut">
              <a:rPr lang="en-US" smtClean="0"/>
              <a:t>5/17/21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16306486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GB"/>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46969B18-095C-554D-BC5C-6D2932600BCC}" type="datetimeFigureOut">
              <a:rPr lang="en-US" smtClean="0"/>
              <a:t>5/17/21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3571737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GB"/>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GB"/>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46969B18-095C-554D-BC5C-6D2932600BCC}" type="datetimeFigureOut">
              <a:rPr lang="en-US" smtClean="0"/>
              <a:t>5/17/21</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BB886160-7D69-C54A-A413-6365B41DD1EB}" type="slidenum">
              <a:rPr lang="en-US" smtClean="0"/>
              <a:t>‹#›</a:t>
            </a:fld>
            <a:endParaRPr lang="en-US"/>
          </a:p>
        </p:txBody>
      </p:sp>
    </p:spTree>
    <p:extLst>
      <p:ext uri="{BB962C8B-B14F-4D97-AF65-F5344CB8AC3E}">
        <p14:creationId xmlns:p14="http://schemas.microsoft.com/office/powerpoint/2010/main" val="2372677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GB"/>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46969B18-095C-554D-BC5C-6D2932600BCC}" type="datetimeFigureOut">
              <a:rPr lang="en-US" smtClean="0"/>
              <a:t>5/17/21</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BB886160-7D69-C54A-A413-6365B41DD1EB}" type="slidenum">
              <a:rPr lang="en-US" smtClean="0"/>
              <a:t>‹#›</a:t>
            </a:fld>
            <a:endParaRPr lang="en-US"/>
          </a:p>
        </p:txBody>
      </p:sp>
    </p:spTree>
    <p:extLst>
      <p:ext uri="{BB962C8B-B14F-4D97-AF65-F5344CB8AC3E}">
        <p14:creationId xmlns:p14="http://schemas.microsoft.com/office/powerpoint/2010/main" val="345097156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youtu.be/CD1A-_zcH-4"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3.png"/><Relationship Id="rId11" Type="http://schemas.openxmlformats.org/officeDocument/2006/relationships/image" Target="../media/image18.png"/><Relationship Id="rId5" Type="http://schemas.openxmlformats.org/officeDocument/2006/relationships/image" Target="../media/image12.pn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png"/></Relationships>
</file>

<file path=ppt/slides/_rels/slide6.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2.png"/><Relationship Id="rId7" Type="http://schemas.openxmlformats.org/officeDocument/2006/relationships/image" Target="../media/image22.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 Id="rId9" Type="http://schemas.openxmlformats.org/officeDocument/2006/relationships/image" Target="../media/image24.png"/></Relationships>
</file>

<file path=ppt/slides/_rels/slide7.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28.png"/><Relationship Id="rId5" Type="http://schemas.openxmlformats.org/officeDocument/2006/relationships/diagramQuickStyle" Target="../diagrams/quickStyle1.xml"/><Relationship Id="rId10" Type="http://schemas.openxmlformats.org/officeDocument/2006/relationships/image" Target="../media/image27.png"/><Relationship Id="rId4" Type="http://schemas.openxmlformats.org/officeDocument/2006/relationships/diagramLayout" Target="../diagrams/layout1.xml"/><Relationship Id="rId9" Type="http://schemas.openxmlformats.org/officeDocument/2006/relationships/image" Target="../media/image26.png"/><Relationship Id="rId1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31.png"/><Relationship Id="rId4" Type="http://schemas.openxmlformats.org/officeDocument/2006/relationships/image" Target="../media/image3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2.png"/><Relationship Id="rId5" Type="http://schemas.openxmlformats.org/officeDocument/2006/relationships/image" Target="../media/image3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1DCC7BA-3740-47E1-91B9-6269381397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4CEFA49-6B2F-4FE6-B6AF-31D49E68C2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40086" y="40084"/>
            <a:ext cx="6858002" cy="6777832"/>
          </a:xfrm>
          <a:custGeom>
            <a:avLst/>
            <a:gdLst>
              <a:gd name="connsiteX0" fmla="*/ 6858001 w 6858002"/>
              <a:gd name="connsiteY0" fmla="*/ 4666984 h 6777832"/>
              <a:gd name="connsiteX1" fmla="*/ 3829243 w 6858002"/>
              <a:gd name="connsiteY1" fmla="*/ 6654602 h 6777832"/>
              <a:gd name="connsiteX2" fmla="*/ 3827370 w 6858002"/>
              <a:gd name="connsiteY2" fmla="*/ 6656146 h 6777832"/>
              <a:gd name="connsiteX3" fmla="*/ 3824584 w 6858002"/>
              <a:gd name="connsiteY3" fmla="*/ 6657658 h 6777832"/>
              <a:gd name="connsiteX4" fmla="*/ 3798694 w 6858002"/>
              <a:gd name="connsiteY4" fmla="*/ 6674649 h 6777832"/>
              <a:gd name="connsiteX5" fmla="*/ 3785012 w 6858002"/>
              <a:gd name="connsiteY5" fmla="*/ 6679138 h 6777832"/>
              <a:gd name="connsiteX6" fmla="*/ 3706340 w 6858002"/>
              <a:gd name="connsiteY6" fmla="*/ 6721839 h 6777832"/>
              <a:gd name="connsiteX7" fmla="*/ 3428999 w 6858002"/>
              <a:gd name="connsiteY7" fmla="*/ 6777832 h 6777832"/>
              <a:gd name="connsiteX8" fmla="*/ 3151659 w 6858002"/>
              <a:gd name="connsiteY8" fmla="*/ 6721839 h 6777832"/>
              <a:gd name="connsiteX9" fmla="*/ 3072997 w 6858002"/>
              <a:gd name="connsiteY9" fmla="*/ 6679143 h 6777832"/>
              <a:gd name="connsiteX10" fmla="*/ 3059299 w 6858002"/>
              <a:gd name="connsiteY10" fmla="*/ 6674649 h 6777832"/>
              <a:gd name="connsiteX11" fmla="*/ 3033384 w 6858002"/>
              <a:gd name="connsiteY11" fmla="*/ 6657642 h 6777832"/>
              <a:gd name="connsiteX12" fmla="*/ 3030628 w 6858002"/>
              <a:gd name="connsiteY12" fmla="*/ 6656146 h 6777832"/>
              <a:gd name="connsiteX13" fmla="*/ 3028776 w 6858002"/>
              <a:gd name="connsiteY13" fmla="*/ 6654618 h 6777832"/>
              <a:gd name="connsiteX14" fmla="*/ 1 w 6858002"/>
              <a:gd name="connsiteY14" fmla="*/ 4666984 h 6777832"/>
              <a:gd name="connsiteX15" fmla="*/ 6858002 w 6858002"/>
              <a:gd name="connsiteY15" fmla="*/ 0 h 6777832"/>
              <a:gd name="connsiteX16" fmla="*/ 6858002 w 6858002"/>
              <a:gd name="connsiteY16" fmla="*/ 1570616 h 6777832"/>
              <a:gd name="connsiteX17" fmla="*/ 6858001 w 6858002"/>
              <a:gd name="connsiteY17" fmla="*/ 1570616 h 6777832"/>
              <a:gd name="connsiteX18" fmla="*/ 6858001 w 6858002"/>
              <a:gd name="connsiteY18" fmla="*/ 4666983 h 6777832"/>
              <a:gd name="connsiteX19" fmla="*/ 0 w 6858002"/>
              <a:gd name="connsiteY19" fmla="*/ 4666983 h 6777832"/>
              <a:gd name="connsiteX20" fmla="*/ 0 w 6858002"/>
              <a:gd name="connsiteY20" fmla="*/ 595217 h 6777832"/>
              <a:gd name="connsiteX21" fmla="*/ 1 w 6858002"/>
              <a:gd name="connsiteY21" fmla="*/ 595217 h 6777832"/>
              <a:gd name="connsiteX22" fmla="*/ 1 w 6858002"/>
              <a:gd name="connsiteY22" fmla="*/ 0 h 677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8002" h="6777832">
                <a:moveTo>
                  <a:pt x="6858001" y="4666984"/>
                </a:moveTo>
                <a:lnTo>
                  <a:pt x="3829243" y="6654602"/>
                </a:lnTo>
                <a:lnTo>
                  <a:pt x="3827370" y="6656146"/>
                </a:lnTo>
                <a:lnTo>
                  <a:pt x="3824584" y="6657658"/>
                </a:lnTo>
                <a:lnTo>
                  <a:pt x="3798694" y="6674649"/>
                </a:lnTo>
                <a:lnTo>
                  <a:pt x="3785012" y="6679138"/>
                </a:lnTo>
                <a:lnTo>
                  <a:pt x="3706340" y="6721839"/>
                </a:lnTo>
                <a:cubicBezTo>
                  <a:pt x="3621097" y="6757894"/>
                  <a:pt x="3527376" y="6777832"/>
                  <a:pt x="3428999" y="6777832"/>
                </a:cubicBezTo>
                <a:cubicBezTo>
                  <a:pt x="3330622" y="6777832"/>
                  <a:pt x="3236902" y="6757894"/>
                  <a:pt x="3151659" y="6721839"/>
                </a:cubicBezTo>
                <a:lnTo>
                  <a:pt x="3072997" y="6679143"/>
                </a:lnTo>
                <a:lnTo>
                  <a:pt x="3059299" y="6674649"/>
                </a:lnTo>
                <a:lnTo>
                  <a:pt x="3033384" y="6657642"/>
                </a:lnTo>
                <a:lnTo>
                  <a:pt x="3030628" y="6656146"/>
                </a:lnTo>
                <a:lnTo>
                  <a:pt x="3028776" y="6654618"/>
                </a:lnTo>
                <a:lnTo>
                  <a:pt x="1" y="4666984"/>
                </a:lnTo>
                <a:close/>
                <a:moveTo>
                  <a:pt x="6858002" y="0"/>
                </a:moveTo>
                <a:lnTo>
                  <a:pt x="6858002" y="1570616"/>
                </a:lnTo>
                <a:lnTo>
                  <a:pt x="6858001" y="1570616"/>
                </a:lnTo>
                <a:lnTo>
                  <a:pt x="6858001" y="4666983"/>
                </a:lnTo>
                <a:lnTo>
                  <a:pt x="0" y="4666983"/>
                </a:lnTo>
                <a:lnTo>
                  <a:pt x="0" y="595217"/>
                </a:lnTo>
                <a:lnTo>
                  <a:pt x="1" y="595217"/>
                </a:lnTo>
                <a:lnTo>
                  <a:pt x="1" y="0"/>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1D92BF6-BA55-FB43-A933-4D2EA4826BDA}"/>
              </a:ext>
            </a:extLst>
          </p:cNvPr>
          <p:cNvSpPr>
            <a:spLocks noGrp="1"/>
          </p:cNvSpPr>
          <p:nvPr>
            <p:ph type="ctrTitle"/>
          </p:nvPr>
        </p:nvSpPr>
        <p:spPr>
          <a:xfrm>
            <a:off x="451514" y="947607"/>
            <a:ext cx="4389427" cy="4962786"/>
          </a:xfrm>
        </p:spPr>
        <p:txBody>
          <a:bodyPr anchor="ctr">
            <a:normAutofit/>
          </a:bodyPr>
          <a:lstStyle/>
          <a:p>
            <a:r>
              <a:rPr lang="en-US" dirty="0"/>
              <a:t>Android Accessibility for Developers</a:t>
            </a:r>
          </a:p>
        </p:txBody>
      </p:sp>
      <p:sp>
        <p:nvSpPr>
          <p:cNvPr id="3" name="Subtitle 2">
            <a:extLst>
              <a:ext uri="{FF2B5EF4-FFF2-40B4-BE49-F238E27FC236}">
                <a16:creationId xmlns:a16="http://schemas.microsoft.com/office/drawing/2014/main" id="{57B79C37-C72C-D341-B2E7-699F2C5E0366}"/>
              </a:ext>
            </a:extLst>
          </p:cNvPr>
          <p:cNvSpPr>
            <a:spLocks noGrp="1"/>
          </p:cNvSpPr>
          <p:nvPr>
            <p:ph type="subTitle" idx="1"/>
          </p:nvPr>
        </p:nvSpPr>
        <p:spPr>
          <a:xfrm>
            <a:off x="7229345" y="947607"/>
            <a:ext cx="4152655" cy="4962785"/>
          </a:xfrm>
          <a:effectLst/>
        </p:spPr>
        <p:txBody>
          <a:bodyPr anchor="ctr">
            <a:normAutofit/>
          </a:bodyPr>
          <a:lstStyle/>
          <a:p>
            <a:r>
              <a:rPr lang="en-US" sz="2800" dirty="0"/>
              <a:t>Quintin Balsdon</a:t>
            </a:r>
          </a:p>
        </p:txBody>
      </p:sp>
      <p:pic>
        <p:nvPicPr>
          <p:cNvPr id="57" name="Picture 56" descr="Logo&#10;&#10;Description automatically generated">
            <a:extLst>
              <a:ext uri="{FF2B5EF4-FFF2-40B4-BE49-F238E27FC236}">
                <a16:creationId xmlns:a16="http://schemas.microsoft.com/office/drawing/2014/main" id="{ED23B609-6009-BC40-BB5C-E2BFE5FA93D8}"/>
              </a:ext>
            </a:extLst>
          </p:cNvPr>
          <p:cNvPicPr>
            <a:picLocks noChangeAspect="1"/>
          </p:cNvPicPr>
          <p:nvPr/>
        </p:nvPicPr>
        <p:blipFill>
          <a:blip r:embed="rId3"/>
          <a:stretch>
            <a:fillRect/>
          </a:stretch>
        </p:blipFill>
        <p:spPr>
          <a:xfrm>
            <a:off x="10873408" y="5517022"/>
            <a:ext cx="960105" cy="987255"/>
          </a:xfrm>
          <a:prstGeom prst="rect">
            <a:avLst/>
          </a:prstGeom>
        </p:spPr>
      </p:pic>
    </p:spTree>
    <p:extLst>
      <p:ext uri="{BB962C8B-B14F-4D97-AF65-F5344CB8AC3E}">
        <p14:creationId xmlns:p14="http://schemas.microsoft.com/office/powerpoint/2010/main" val="13828695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9F82A-72DE-BD4E-BB78-B2D65B81B8A3}"/>
              </a:ext>
            </a:extLst>
          </p:cNvPr>
          <p:cNvSpPr>
            <a:spLocks noGrp="1"/>
          </p:cNvSpPr>
          <p:nvPr>
            <p:ph type="title"/>
          </p:nvPr>
        </p:nvSpPr>
        <p:spPr/>
        <p:txBody>
          <a:bodyPr/>
          <a:lstStyle/>
          <a:p>
            <a:r>
              <a:rPr lang="en-US" dirty="0"/>
              <a:t>Takeaways</a:t>
            </a:r>
          </a:p>
        </p:txBody>
      </p:sp>
      <p:sp>
        <p:nvSpPr>
          <p:cNvPr id="3" name="Content Placeholder 2">
            <a:extLst>
              <a:ext uri="{FF2B5EF4-FFF2-40B4-BE49-F238E27FC236}">
                <a16:creationId xmlns:a16="http://schemas.microsoft.com/office/drawing/2014/main" id="{3752F9BD-123F-5A43-BE66-695FC35E0AE6}"/>
              </a:ext>
            </a:extLst>
          </p:cNvPr>
          <p:cNvSpPr>
            <a:spLocks noGrp="1"/>
          </p:cNvSpPr>
          <p:nvPr>
            <p:ph idx="1"/>
          </p:nvPr>
        </p:nvSpPr>
        <p:spPr>
          <a:xfrm>
            <a:off x="818712" y="2976432"/>
            <a:ext cx="10554574" cy="3603171"/>
          </a:xfrm>
        </p:spPr>
        <p:txBody>
          <a:bodyPr/>
          <a:lstStyle/>
          <a:p>
            <a:r>
              <a:rPr lang="en-US" dirty="0"/>
              <a:t>It’s not us versus them</a:t>
            </a:r>
          </a:p>
          <a:p>
            <a:r>
              <a:rPr lang="en-US" dirty="0"/>
              <a:t>Doing this work shows a desire for quality and inclusion, and should be presented as such</a:t>
            </a:r>
          </a:p>
          <a:p>
            <a:pPr lvl="1"/>
            <a:r>
              <a:rPr lang="en-US" dirty="0"/>
              <a:t>This is a similar argument to doing proper tests</a:t>
            </a:r>
          </a:p>
          <a:p>
            <a:r>
              <a:rPr lang="en-US" dirty="0"/>
              <a:t>Know the guidelines</a:t>
            </a:r>
          </a:p>
          <a:p>
            <a:pPr lvl="1"/>
            <a:r>
              <a:rPr lang="en-US" dirty="0"/>
              <a:t>Difference between AA and AAA</a:t>
            </a:r>
          </a:p>
          <a:p>
            <a:pPr lvl="1"/>
            <a:r>
              <a:rPr lang="en-US" dirty="0"/>
              <a:t>Check WCAG</a:t>
            </a:r>
          </a:p>
          <a:p>
            <a:r>
              <a:rPr lang="en-US" dirty="0"/>
              <a:t>Do user studies</a:t>
            </a:r>
          </a:p>
          <a:p>
            <a:r>
              <a:rPr lang="en-US" dirty="0"/>
              <a:t>Mobile Testing Methodology: </a:t>
            </a:r>
            <a:r>
              <a:rPr lang="en-US" dirty="0">
                <a:solidFill>
                  <a:srgbClr val="00B050"/>
                </a:solidFill>
                <a:hlinkClick r:id="rId3">
                  <a:extLst>
                    <a:ext uri="{A12FA001-AC4F-418D-AE19-62706E023703}">
                      <ahyp:hlinkClr xmlns:ahyp="http://schemas.microsoft.com/office/drawing/2018/hyperlinkcolor" val="tx"/>
                    </a:ext>
                  </a:extLst>
                </a:hlinkClick>
              </a:rPr>
              <a:t>https://youtu.be/CD1A-_zcH-4</a:t>
            </a:r>
            <a:endParaRPr lang="en-US" dirty="0">
              <a:solidFill>
                <a:srgbClr val="00B050"/>
              </a:solidFill>
            </a:endParaRPr>
          </a:p>
          <a:p>
            <a:pPr marL="0" indent="0">
              <a:buNone/>
            </a:pPr>
            <a:endParaRPr lang="en-US" dirty="0"/>
          </a:p>
          <a:p>
            <a:endParaRPr lang="en-US" dirty="0"/>
          </a:p>
        </p:txBody>
      </p:sp>
      <p:pic>
        <p:nvPicPr>
          <p:cNvPr id="4" name="Picture 3" descr="Logo&#10;&#10;Description automatically generated">
            <a:extLst>
              <a:ext uri="{FF2B5EF4-FFF2-40B4-BE49-F238E27FC236}">
                <a16:creationId xmlns:a16="http://schemas.microsoft.com/office/drawing/2014/main" id="{C9C30539-F381-B440-99DA-39CA5D99B0A9}"/>
              </a:ext>
            </a:extLst>
          </p:cNvPr>
          <p:cNvPicPr>
            <a:picLocks noChangeAspect="1"/>
          </p:cNvPicPr>
          <p:nvPr/>
        </p:nvPicPr>
        <p:blipFill>
          <a:blip r:embed="rId4"/>
          <a:stretch>
            <a:fillRect/>
          </a:stretch>
        </p:blipFill>
        <p:spPr>
          <a:xfrm>
            <a:off x="10873408" y="5517022"/>
            <a:ext cx="960105" cy="987255"/>
          </a:xfrm>
          <a:prstGeom prst="rect">
            <a:avLst/>
          </a:prstGeom>
        </p:spPr>
      </p:pic>
    </p:spTree>
    <p:extLst>
      <p:ext uri="{BB962C8B-B14F-4D97-AF65-F5344CB8AC3E}">
        <p14:creationId xmlns:p14="http://schemas.microsoft.com/office/powerpoint/2010/main" val="2928442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F2F29-708D-AE47-A23D-13FE95F636A8}"/>
              </a:ext>
            </a:extLst>
          </p:cNvPr>
          <p:cNvSpPr>
            <a:spLocks noGrp="1"/>
          </p:cNvSpPr>
          <p:nvPr>
            <p:ph type="title"/>
          </p:nvPr>
        </p:nvSpPr>
        <p:spPr/>
        <p:txBody>
          <a:bodyPr/>
          <a:lstStyle/>
          <a:p>
            <a:r>
              <a:rPr lang="en-US" dirty="0"/>
              <a:t>The curb-cut effect</a:t>
            </a:r>
          </a:p>
        </p:txBody>
      </p:sp>
      <p:pic>
        <p:nvPicPr>
          <p:cNvPr id="7" name="Picture 6" descr="Logo, icon&#10;&#10;Description automatically generated">
            <a:extLst>
              <a:ext uri="{FF2B5EF4-FFF2-40B4-BE49-F238E27FC236}">
                <a16:creationId xmlns:a16="http://schemas.microsoft.com/office/drawing/2014/main" id="{8BD0B077-5297-584D-AAF1-8516BDE697DB}"/>
              </a:ext>
            </a:extLst>
          </p:cNvPr>
          <p:cNvPicPr>
            <a:picLocks noChangeAspect="1"/>
          </p:cNvPicPr>
          <p:nvPr/>
        </p:nvPicPr>
        <p:blipFill>
          <a:blip r:embed="rId3"/>
          <a:stretch>
            <a:fillRect/>
          </a:stretch>
        </p:blipFill>
        <p:spPr>
          <a:xfrm>
            <a:off x="302435" y="2310285"/>
            <a:ext cx="2237429" cy="2237429"/>
          </a:xfrm>
          <a:prstGeom prst="rect">
            <a:avLst/>
          </a:prstGeom>
        </p:spPr>
      </p:pic>
      <p:pic>
        <p:nvPicPr>
          <p:cNvPr id="9" name="Picture 8" descr="Icon&#10;&#10;Description automatically generated">
            <a:extLst>
              <a:ext uri="{FF2B5EF4-FFF2-40B4-BE49-F238E27FC236}">
                <a16:creationId xmlns:a16="http://schemas.microsoft.com/office/drawing/2014/main" id="{6C80BB8E-E36C-C94D-BB66-C015C72F946E}"/>
              </a:ext>
            </a:extLst>
          </p:cNvPr>
          <p:cNvPicPr>
            <a:picLocks noChangeAspect="1"/>
          </p:cNvPicPr>
          <p:nvPr/>
        </p:nvPicPr>
        <p:blipFill>
          <a:blip r:embed="rId4"/>
          <a:stretch>
            <a:fillRect/>
          </a:stretch>
        </p:blipFill>
        <p:spPr>
          <a:xfrm>
            <a:off x="4715862" y="2310285"/>
            <a:ext cx="2237429" cy="2237429"/>
          </a:xfrm>
          <a:prstGeom prst="rect">
            <a:avLst/>
          </a:prstGeom>
        </p:spPr>
      </p:pic>
      <p:pic>
        <p:nvPicPr>
          <p:cNvPr id="11" name="Picture 10" descr="Icon&#10;&#10;Description automatically generated">
            <a:extLst>
              <a:ext uri="{FF2B5EF4-FFF2-40B4-BE49-F238E27FC236}">
                <a16:creationId xmlns:a16="http://schemas.microsoft.com/office/drawing/2014/main" id="{E85109D1-CD25-F644-999E-CD955BAB5628}"/>
              </a:ext>
            </a:extLst>
          </p:cNvPr>
          <p:cNvPicPr>
            <a:picLocks noChangeAspect="1"/>
          </p:cNvPicPr>
          <p:nvPr/>
        </p:nvPicPr>
        <p:blipFill>
          <a:blip r:embed="rId5"/>
          <a:stretch>
            <a:fillRect/>
          </a:stretch>
        </p:blipFill>
        <p:spPr>
          <a:xfrm>
            <a:off x="7183998" y="4321646"/>
            <a:ext cx="2237430" cy="2237430"/>
          </a:xfrm>
          <a:prstGeom prst="rect">
            <a:avLst/>
          </a:prstGeom>
        </p:spPr>
      </p:pic>
      <p:pic>
        <p:nvPicPr>
          <p:cNvPr id="13" name="Picture 12" descr="Icon&#10;&#10;Description automatically generated">
            <a:extLst>
              <a:ext uri="{FF2B5EF4-FFF2-40B4-BE49-F238E27FC236}">
                <a16:creationId xmlns:a16="http://schemas.microsoft.com/office/drawing/2014/main" id="{3476CC01-F9C7-494B-ACB3-6E344E4E5CEF}"/>
              </a:ext>
            </a:extLst>
          </p:cNvPr>
          <p:cNvPicPr>
            <a:picLocks noChangeAspect="1"/>
          </p:cNvPicPr>
          <p:nvPr/>
        </p:nvPicPr>
        <p:blipFill>
          <a:blip r:embed="rId6"/>
          <a:stretch>
            <a:fillRect/>
          </a:stretch>
        </p:blipFill>
        <p:spPr>
          <a:xfrm>
            <a:off x="9652135" y="2084216"/>
            <a:ext cx="2237430" cy="2237430"/>
          </a:xfrm>
          <a:prstGeom prst="rect">
            <a:avLst/>
          </a:prstGeom>
        </p:spPr>
      </p:pic>
      <p:pic>
        <p:nvPicPr>
          <p:cNvPr id="14" name="Picture 13" descr="Logo&#10;&#10;Description automatically generated">
            <a:extLst>
              <a:ext uri="{FF2B5EF4-FFF2-40B4-BE49-F238E27FC236}">
                <a16:creationId xmlns:a16="http://schemas.microsoft.com/office/drawing/2014/main" id="{425DA944-3B25-E34A-BC06-213801D6C7F0}"/>
              </a:ext>
            </a:extLst>
          </p:cNvPr>
          <p:cNvPicPr>
            <a:picLocks noChangeAspect="1"/>
          </p:cNvPicPr>
          <p:nvPr/>
        </p:nvPicPr>
        <p:blipFill>
          <a:blip r:embed="rId7"/>
          <a:stretch>
            <a:fillRect/>
          </a:stretch>
        </p:blipFill>
        <p:spPr>
          <a:xfrm>
            <a:off x="10873408" y="5517022"/>
            <a:ext cx="960105" cy="987255"/>
          </a:xfrm>
          <a:prstGeom prst="rect">
            <a:avLst/>
          </a:prstGeom>
        </p:spPr>
      </p:pic>
      <p:pic>
        <p:nvPicPr>
          <p:cNvPr id="5" name="Picture 4" descr="Icon&#10;&#10;Description automatically generated">
            <a:extLst>
              <a:ext uri="{FF2B5EF4-FFF2-40B4-BE49-F238E27FC236}">
                <a16:creationId xmlns:a16="http://schemas.microsoft.com/office/drawing/2014/main" id="{B603A558-8A2D-1D45-8714-1D3E7D38A978}"/>
              </a:ext>
            </a:extLst>
          </p:cNvPr>
          <p:cNvPicPr>
            <a:picLocks noChangeAspect="1"/>
          </p:cNvPicPr>
          <p:nvPr/>
        </p:nvPicPr>
        <p:blipFill>
          <a:blip r:embed="rId8"/>
          <a:stretch>
            <a:fillRect/>
          </a:stretch>
        </p:blipFill>
        <p:spPr>
          <a:xfrm>
            <a:off x="2770569" y="4321646"/>
            <a:ext cx="2237429" cy="2237429"/>
          </a:xfrm>
          <a:prstGeom prst="rect">
            <a:avLst/>
          </a:prstGeom>
        </p:spPr>
      </p:pic>
    </p:spTree>
    <p:extLst>
      <p:ext uri="{BB962C8B-B14F-4D97-AF65-F5344CB8AC3E}">
        <p14:creationId xmlns:p14="http://schemas.microsoft.com/office/powerpoint/2010/main" val="421984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1000"/>
                                        <p:tgtEl>
                                          <p:spTgt spid="7"/>
                                        </p:tgtEl>
                                      </p:cBhvr>
                                    </p:animEffect>
                                  </p:childTnLst>
                                </p:cTn>
                              </p:par>
                            </p:childTnLst>
                          </p:cTn>
                        </p:par>
                        <p:par>
                          <p:cTn id="8" fill="hold">
                            <p:stCondLst>
                              <p:cond delay="1000"/>
                            </p:stCondLst>
                            <p:childTnLst>
                              <p:par>
                                <p:cTn id="9" presetID="2" presetClass="entr" presetSubtype="8"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3000" fill="hold"/>
                                        <p:tgtEl>
                                          <p:spTgt spid="5"/>
                                        </p:tgtEl>
                                        <p:attrNameLst>
                                          <p:attrName>ppt_x</p:attrName>
                                        </p:attrNameLst>
                                      </p:cBhvr>
                                      <p:tavLst>
                                        <p:tav tm="0">
                                          <p:val>
                                            <p:strVal val="0-#ppt_w/2"/>
                                          </p:val>
                                        </p:tav>
                                        <p:tav tm="100000">
                                          <p:val>
                                            <p:strVal val="#ppt_x"/>
                                          </p:val>
                                        </p:tav>
                                      </p:tavLst>
                                    </p:anim>
                                    <p:anim calcmode="lin" valueType="num">
                                      <p:cBhvr additive="base">
                                        <p:cTn id="12" dur="3000" fill="hold"/>
                                        <p:tgtEl>
                                          <p:spTgt spid="5"/>
                                        </p:tgtEl>
                                        <p:attrNameLst>
                                          <p:attrName>ppt_y</p:attrName>
                                        </p:attrNameLst>
                                      </p:cBhvr>
                                      <p:tavLst>
                                        <p:tav tm="0">
                                          <p:val>
                                            <p:strVal val="#ppt_y"/>
                                          </p:val>
                                        </p:tav>
                                        <p:tav tm="100000">
                                          <p:val>
                                            <p:strVal val="#ppt_y"/>
                                          </p:val>
                                        </p:tav>
                                      </p:tavLst>
                                    </p:anim>
                                  </p:childTnLst>
                                </p:cTn>
                              </p:par>
                            </p:childTnLst>
                          </p:cTn>
                        </p:par>
                        <p:par>
                          <p:cTn id="13" fill="hold">
                            <p:stCondLst>
                              <p:cond delay="4000"/>
                            </p:stCondLst>
                            <p:childTnLst>
                              <p:par>
                                <p:cTn id="14" presetID="26" presetClass="entr" presetSubtype="0" fill="hold" nodeType="after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down)">
                                      <p:cBhvr>
                                        <p:cTn id="16" dur="580">
                                          <p:stCondLst>
                                            <p:cond delay="0"/>
                                          </p:stCondLst>
                                        </p:cTn>
                                        <p:tgtEl>
                                          <p:spTgt spid="9"/>
                                        </p:tgtEl>
                                      </p:cBhvr>
                                    </p:animEffect>
                                    <p:anim calcmode="lin" valueType="num">
                                      <p:cBhvr>
                                        <p:cTn id="17"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8"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9"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20"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21"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22" dur="26">
                                          <p:stCondLst>
                                            <p:cond delay="650"/>
                                          </p:stCondLst>
                                        </p:cTn>
                                        <p:tgtEl>
                                          <p:spTgt spid="9"/>
                                        </p:tgtEl>
                                      </p:cBhvr>
                                      <p:to x="100000" y="60000"/>
                                    </p:animScale>
                                    <p:animScale>
                                      <p:cBhvr>
                                        <p:cTn id="23" dur="166" decel="50000">
                                          <p:stCondLst>
                                            <p:cond delay="676"/>
                                          </p:stCondLst>
                                        </p:cTn>
                                        <p:tgtEl>
                                          <p:spTgt spid="9"/>
                                        </p:tgtEl>
                                      </p:cBhvr>
                                      <p:to x="100000" y="100000"/>
                                    </p:animScale>
                                    <p:animScale>
                                      <p:cBhvr>
                                        <p:cTn id="24" dur="26">
                                          <p:stCondLst>
                                            <p:cond delay="1312"/>
                                          </p:stCondLst>
                                        </p:cTn>
                                        <p:tgtEl>
                                          <p:spTgt spid="9"/>
                                        </p:tgtEl>
                                      </p:cBhvr>
                                      <p:to x="100000" y="80000"/>
                                    </p:animScale>
                                    <p:animScale>
                                      <p:cBhvr>
                                        <p:cTn id="25" dur="166" decel="50000">
                                          <p:stCondLst>
                                            <p:cond delay="1338"/>
                                          </p:stCondLst>
                                        </p:cTn>
                                        <p:tgtEl>
                                          <p:spTgt spid="9"/>
                                        </p:tgtEl>
                                      </p:cBhvr>
                                      <p:to x="100000" y="100000"/>
                                    </p:animScale>
                                    <p:animScale>
                                      <p:cBhvr>
                                        <p:cTn id="26" dur="26">
                                          <p:stCondLst>
                                            <p:cond delay="1642"/>
                                          </p:stCondLst>
                                        </p:cTn>
                                        <p:tgtEl>
                                          <p:spTgt spid="9"/>
                                        </p:tgtEl>
                                      </p:cBhvr>
                                      <p:to x="100000" y="90000"/>
                                    </p:animScale>
                                    <p:animScale>
                                      <p:cBhvr>
                                        <p:cTn id="27" dur="166" decel="50000">
                                          <p:stCondLst>
                                            <p:cond delay="1668"/>
                                          </p:stCondLst>
                                        </p:cTn>
                                        <p:tgtEl>
                                          <p:spTgt spid="9"/>
                                        </p:tgtEl>
                                      </p:cBhvr>
                                      <p:to x="100000" y="100000"/>
                                    </p:animScale>
                                    <p:animScale>
                                      <p:cBhvr>
                                        <p:cTn id="28" dur="26">
                                          <p:stCondLst>
                                            <p:cond delay="1808"/>
                                          </p:stCondLst>
                                        </p:cTn>
                                        <p:tgtEl>
                                          <p:spTgt spid="9"/>
                                        </p:tgtEl>
                                      </p:cBhvr>
                                      <p:to x="100000" y="95000"/>
                                    </p:animScale>
                                    <p:animScale>
                                      <p:cBhvr>
                                        <p:cTn id="29" dur="166" decel="50000">
                                          <p:stCondLst>
                                            <p:cond delay="1834"/>
                                          </p:stCondLst>
                                        </p:cTn>
                                        <p:tgtEl>
                                          <p:spTgt spid="9"/>
                                        </p:tgtEl>
                                      </p:cBhvr>
                                      <p:to x="100000" y="100000"/>
                                    </p:animScale>
                                  </p:childTnLst>
                                </p:cTn>
                              </p:par>
                              <p:par>
                                <p:cTn id="30" presetID="2" presetClass="entr" presetSubtype="8" fill="hold" nodeType="withEffect">
                                  <p:stCondLst>
                                    <p:cond delay="0"/>
                                  </p:stCondLst>
                                  <p:childTnLst>
                                    <p:set>
                                      <p:cBhvr>
                                        <p:cTn id="31" dur="1" fill="hold">
                                          <p:stCondLst>
                                            <p:cond delay="0"/>
                                          </p:stCondLst>
                                        </p:cTn>
                                        <p:tgtEl>
                                          <p:spTgt spid="11"/>
                                        </p:tgtEl>
                                        <p:attrNameLst>
                                          <p:attrName>style.visibility</p:attrName>
                                        </p:attrNameLst>
                                      </p:cBhvr>
                                      <p:to>
                                        <p:strVal val="visible"/>
                                      </p:to>
                                    </p:set>
                                    <p:anim calcmode="lin" valueType="num">
                                      <p:cBhvr additive="base">
                                        <p:cTn id="32" dur="500" fill="hold"/>
                                        <p:tgtEl>
                                          <p:spTgt spid="11"/>
                                        </p:tgtEl>
                                        <p:attrNameLst>
                                          <p:attrName>ppt_x</p:attrName>
                                        </p:attrNameLst>
                                      </p:cBhvr>
                                      <p:tavLst>
                                        <p:tav tm="0">
                                          <p:val>
                                            <p:strVal val="0-#ppt_w/2"/>
                                          </p:val>
                                        </p:tav>
                                        <p:tav tm="100000">
                                          <p:val>
                                            <p:strVal val="#ppt_x"/>
                                          </p:val>
                                        </p:tav>
                                      </p:tavLst>
                                    </p:anim>
                                    <p:anim calcmode="lin" valueType="num">
                                      <p:cBhvr additive="base">
                                        <p:cTn id="33" dur="500" fill="hold"/>
                                        <p:tgtEl>
                                          <p:spTgt spid="11"/>
                                        </p:tgtEl>
                                        <p:attrNameLst>
                                          <p:attrName>ppt_y</p:attrName>
                                        </p:attrNameLst>
                                      </p:cBhvr>
                                      <p:tavLst>
                                        <p:tav tm="0">
                                          <p:val>
                                            <p:strVal val="#ppt_y"/>
                                          </p:val>
                                        </p:tav>
                                        <p:tav tm="100000">
                                          <p:val>
                                            <p:strVal val="#ppt_y"/>
                                          </p:val>
                                        </p:tav>
                                      </p:tavLst>
                                    </p:anim>
                                  </p:childTnLst>
                                </p:cTn>
                              </p:par>
                              <p:par>
                                <p:cTn id="34" presetID="53" presetClass="entr" presetSubtype="16" repeatCount="0" fill="hold" nodeType="withEffect">
                                  <p:stCondLst>
                                    <p:cond delay="0"/>
                                  </p:stCondLst>
                                  <p:childTnLst>
                                    <p:set>
                                      <p:cBhvr>
                                        <p:cTn id="35" dur="1" fill="hold">
                                          <p:stCondLst>
                                            <p:cond delay="0"/>
                                          </p:stCondLst>
                                        </p:cTn>
                                        <p:tgtEl>
                                          <p:spTgt spid="13"/>
                                        </p:tgtEl>
                                        <p:attrNameLst>
                                          <p:attrName>style.visibility</p:attrName>
                                        </p:attrNameLst>
                                      </p:cBhvr>
                                      <p:to>
                                        <p:strVal val="visible"/>
                                      </p:to>
                                    </p:set>
                                    <p:anim calcmode="lin" valueType="num">
                                      <p:cBhvr>
                                        <p:cTn id="36" dur="1000" fill="hold"/>
                                        <p:tgtEl>
                                          <p:spTgt spid="13"/>
                                        </p:tgtEl>
                                        <p:attrNameLst>
                                          <p:attrName>ppt_w</p:attrName>
                                        </p:attrNameLst>
                                      </p:cBhvr>
                                      <p:tavLst>
                                        <p:tav tm="0">
                                          <p:val>
                                            <p:fltVal val="0"/>
                                          </p:val>
                                        </p:tav>
                                        <p:tav tm="100000">
                                          <p:val>
                                            <p:strVal val="#ppt_w"/>
                                          </p:val>
                                        </p:tav>
                                      </p:tavLst>
                                    </p:anim>
                                    <p:anim calcmode="lin" valueType="num">
                                      <p:cBhvr>
                                        <p:cTn id="37" dur="1000" fill="hold"/>
                                        <p:tgtEl>
                                          <p:spTgt spid="13"/>
                                        </p:tgtEl>
                                        <p:attrNameLst>
                                          <p:attrName>ppt_h</p:attrName>
                                        </p:attrNameLst>
                                      </p:cBhvr>
                                      <p:tavLst>
                                        <p:tav tm="0">
                                          <p:val>
                                            <p:fltVal val="0"/>
                                          </p:val>
                                        </p:tav>
                                        <p:tav tm="100000">
                                          <p:val>
                                            <p:strVal val="#ppt_h"/>
                                          </p:val>
                                        </p:tav>
                                      </p:tavLst>
                                    </p:anim>
                                    <p:animEffect transition="in" filter="fade">
                                      <p:cBhvr>
                                        <p:cTn id="38" dur="1000"/>
                                        <p:tgtEl>
                                          <p:spTgt spid="13"/>
                                        </p:tgtEl>
                                      </p:cBhvr>
                                    </p:animEffect>
                                  </p:childTnLst>
                                </p:cTn>
                              </p:par>
                              <p:par>
                                <p:cTn id="39" presetID="32" presetClass="emph" presetSubtype="0" repeatCount="5000" fill="hold" nodeType="withEffect">
                                  <p:stCondLst>
                                    <p:cond delay="0"/>
                                  </p:stCondLst>
                                  <p:childTnLst>
                                    <p:animRot by="120000">
                                      <p:cBhvr>
                                        <p:cTn id="40" dur="50" fill="hold">
                                          <p:stCondLst>
                                            <p:cond delay="0"/>
                                          </p:stCondLst>
                                        </p:cTn>
                                        <p:tgtEl>
                                          <p:spTgt spid="13"/>
                                        </p:tgtEl>
                                        <p:attrNameLst>
                                          <p:attrName>r</p:attrName>
                                        </p:attrNameLst>
                                      </p:cBhvr>
                                    </p:animRot>
                                    <p:animRot by="-240000">
                                      <p:cBhvr>
                                        <p:cTn id="41" dur="100" fill="hold">
                                          <p:stCondLst>
                                            <p:cond delay="100"/>
                                          </p:stCondLst>
                                        </p:cTn>
                                        <p:tgtEl>
                                          <p:spTgt spid="13"/>
                                        </p:tgtEl>
                                        <p:attrNameLst>
                                          <p:attrName>r</p:attrName>
                                        </p:attrNameLst>
                                      </p:cBhvr>
                                    </p:animRot>
                                    <p:animRot by="240000">
                                      <p:cBhvr>
                                        <p:cTn id="42" dur="100" fill="hold">
                                          <p:stCondLst>
                                            <p:cond delay="200"/>
                                          </p:stCondLst>
                                        </p:cTn>
                                        <p:tgtEl>
                                          <p:spTgt spid="13"/>
                                        </p:tgtEl>
                                        <p:attrNameLst>
                                          <p:attrName>r</p:attrName>
                                        </p:attrNameLst>
                                      </p:cBhvr>
                                    </p:animRot>
                                    <p:animRot by="-240000">
                                      <p:cBhvr>
                                        <p:cTn id="43" dur="100" fill="hold">
                                          <p:stCondLst>
                                            <p:cond delay="300"/>
                                          </p:stCondLst>
                                        </p:cTn>
                                        <p:tgtEl>
                                          <p:spTgt spid="13"/>
                                        </p:tgtEl>
                                        <p:attrNameLst>
                                          <p:attrName>r</p:attrName>
                                        </p:attrNameLst>
                                      </p:cBhvr>
                                    </p:animRot>
                                    <p:animRot by="120000">
                                      <p:cBhvr>
                                        <p:cTn id="44" dur="100" fill="hold">
                                          <p:stCondLst>
                                            <p:cond delay="400"/>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D0E7D-DCC6-BC44-A058-EA7D6C4F3615}"/>
              </a:ext>
            </a:extLst>
          </p:cNvPr>
          <p:cNvSpPr>
            <a:spLocks noGrp="1"/>
          </p:cNvSpPr>
          <p:nvPr>
            <p:ph type="title"/>
          </p:nvPr>
        </p:nvSpPr>
        <p:spPr/>
        <p:txBody>
          <a:bodyPr/>
          <a:lstStyle/>
          <a:p>
            <a:r>
              <a:rPr lang="en-US" dirty="0"/>
              <a:t>Accessibility and the SDLC</a:t>
            </a:r>
          </a:p>
        </p:txBody>
      </p:sp>
      <p:sp>
        <p:nvSpPr>
          <p:cNvPr id="28" name="Block Arc 27">
            <a:extLst>
              <a:ext uri="{FF2B5EF4-FFF2-40B4-BE49-F238E27FC236}">
                <a16:creationId xmlns:a16="http://schemas.microsoft.com/office/drawing/2014/main" id="{5DDB1B96-81DD-1046-B617-96779F93B06B}"/>
              </a:ext>
            </a:extLst>
          </p:cNvPr>
          <p:cNvSpPr/>
          <p:nvPr/>
        </p:nvSpPr>
        <p:spPr>
          <a:xfrm>
            <a:off x="-4648998" y="1609311"/>
            <a:ext cx="5537751" cy="5537751"/>
          </a:xfrm>
          <a:prstGeom prst="blockArc">
            <a:avLst>
              <a:gd name="adj1" fmla="val 18900000"/>
              <a:gd name="adj2" fmla="val 2700000"/>
              <a:gd name="adj3" fmla="val 390"/>
            </a:avLst>
          </a:prstGeom>
          <a:sp3d z="-40000" prstMaterial="matte"/>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pSp>
        <p:nvGrpSpPr>
          <p:cNvPr id="41" name="Group 40">
            <a:extLst>
              <a:ext uri="{FF2B5EF4-FFF2-40B4-BE49-F238E27FC236}">
                <a16:creationId xmlns:a16="http://schemas.microsoft.com/office/drawing/2014/main" id="{7A120D84-02E6-0A44-B2DD-5AAC5F72E90B}"/>
              </a:ext>
            </a:extLst>
          </p:cNvPr>
          <p:cNvGrpSpPr/>
          <p:nvPr/>
        </p:nvGrpSpPr>
        <p:grpSpPr>
          <a:xfrm>
            <a:off x="61251" y="2484464"/>
            <a:ext cx="3172650" cy="541180"/>
            <a:chOff x="61251" y="2484464"/>
            <a:chExt cx="3172650" cy="541180"/>
          </a:xfrm>
        </p:grpSpPr>
        <p:sp>
          <p:nvSpPr>
            <p:cNvPr id="29" name="Freeform 28">
              <a:extLst>
                <a:ext uri="{FF2B5EF4-FFF2-40B4-BE49-F238E27FC236}">
                  <a16:creationId xmlns:a16="http://schemas.microsoft.com/office/drawing/2014/main" id="{81697B25-0A64-6043-A1C7-4AEE7893B930}"/>
                </a:ext>
              </a:extLst>
            </p:cNvPr>
            <p:cNvSpPr/>
            <p:nvPr/>
          </p:nvSpPr>
          <p:spPr>
            <a:xfrm>
              <a:off x="331841" y="2538583"/>
              <a:ext cx="2902060" cy="432944"/>
            </a:xfrm>
            <a:custGeom>
              <a:avLst/>
              <a:gdLst>
                <a:gd name="connsiteX0" fmla="*/ 0 w 2902060"/>
                <a:gd name="connsiteY0" fmla="*/ 0 h 432944"/>
                <a:gd name="connsiteX1" fmla="*/ 2902060 w 2902060"/>
                <a:gd name="connsiteY1" fmla="*/ 0 h 432944"/>
                <a:gd name="connsiteX2" fmla="*/ 2902060 w 2902060"/>
                <a:gd name="connsiteY2" fmla="*/ 432944 h 432944"/>
                <a:gd name="connsiteX3" fmla="*/ 0 w 2902060"/>
                <a:gd name="connsiteY3" fmla="*/ 432944 h 432944"/>
                <a:gd name="connsiteX4" fmla="*/ 0 w 2902060"/>
                <a:gd name="connsiteY4" fmla="*/ 0 h 432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02060" h="432944">
                  <a:moveTo>
                    <a:pt x="0" y="0"/>
                  </a:moveTo>
                  <a:lnTo>
                    <a:pt x="2902060" y="0"/>
                  </a:lnTo>
                  <a:lnTo>
                    <a:pt x="2902060" y="432944"/>
                  </a:lnTo>
                  <a:lnTo>
                    <a:pt x="0" y="432944"/>
                  </a:lnTo>
                  <a:lnTo>
                    <a:pt x="0" y="0"/>
                  </a:lnTo>
                  <a:close/>
                </a:path>
              </a:pathLst>
            </a:cu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3650" tIns="55880" rIns="55880" bIns="55880" numCol="1" spcCol="1270" anchor="ctr" anchorCtr="0">
              <a:noAutofit/>
            </a:bodyPr>
            <a:lstStyle/>
            <a:p>
              <a:pPr marL="0" lvl="0" indent="0" algn="l" defTabSz="977900">
                <a:lnSpc>
                  <a:spcPct val="90000"/>
                </a:lnSpc>
                <a:spcBef>
                  <a:spcPct val="0"/>
                </a:spcBef>
                <a:spcAft>
                  <a:spcPct val="35000"/>
                </a:spcAft>
                <a:buNone/>
              </a:pPr>
              <a:r>
                <a:rPr lang="en-GB" sz="2200" kern="1200" dirty="0"/>
                <a:t>Analysis</a:t>
              </a:r>
            </a:p>
          </p:txBody>
        </p:sp>
        <p:sp>
          <p:nvSpPr>
            <p:cNvPr id="30" name="Oval 29">
              <a:extLst>
                <a:ext uri="{FF2B5EF4-FFF2-40B4-BE49-F238E27FC236}">
                  <a16:creationId xmlns:a16="http://schemas.microsoft.com/office/drawing/2014/main" id="{23AE86F6-6148-304F-A023-80901825418F}"/>
                </a:ext>
              </a:extLst>
            </p:cNvPr>
            <p:cNvSpPr/>
            <p:nvPr/>
          </p:nvSpPr>
          <p:spPr>
            <a:xfrm>
              <a:off x="61251" y="2484464"/>
              <a:ext cx="541180" cy="541180"/>
            </a:xfrm>
            <a:prstGeom prst="ellipse">
              <a:avLst/>
            </a:prstGeom>
            <a:scene3d>
              <a:camera prst="orthographicFront"/>
              <a:lightRig rig="chilly" dir="t"/>
            </a:scene3d>
            <a:sp3d z="12700" extrusionH="1700" prstMaterial="dkEdge">
              <a:bevelT w="25400" h="6350" prst="softRound"/>
              <a:bevelB w="0" h="0" prst="convex"/>
            </a:sp3d>
          </p:spPr>
          <p:style>
            <a:lnRef idx="1">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grpSp>
        <p:nvGrpSpPr>
          <p:cNvPr id="42" name="Group 41">
            <a:extLst>
              <a:ext uri="{FF2B5EF4-FFF2-40B4-BE49-F238E27FC236}">
                <a16:creationId xmlns:a16="http://schemas.microsoft.com/office/drawing/2014/main" id="{A3F4E495-3C34-A14E-BA38-F67A93FFE672}"/>
              </a:ext>
            </a:extLst>
          </p:cNvPr>
          <p:cNvGrpSpPr/>
          <p:nvPr/>
        </p:nvGrpSpPr>
        <p:grpSpPr>
          <a:xfrm>
            <a:off x="417377" y="3133799"/>
            <a:ext cx="2816525" cy="541180"/>
            <a:chOff x="417377" y="3133799"/>
            <a:chExt cx="2816525" cy="541180"/>
          </a:xfrm>
        </p:grpSpPr>
        <p:sp>
          <p:nvSpPr>
            <p:cNvPr id="31" name="Freeform 30">
              <a:extLst>
                <a:ext uri="{FF2B5EF4-FFF2-40B4-BE49-F238E27FC236}">
                  <a16:creationId xmlns:a16="http://schemas.microsoft.com/office/drawing/2014/main" id="{2CAB4CAB-1372-754B-A3EB-A0258E4DC07F}"/>
                </a:ext>
              </a:extLst>
            </p:cNvPr>
            <p:cNvSpPr/>
            <p:nvPr/>
          </p:nvSpPr>
          <p:spPr>
            <a:xfrm>
              <a:off x="687968" y="3187917"/>
              <a:ext cx="2545934" cy="432944"/>
            </a:xfrm>
            <a:custGeom>
              <a:avLst/>
              <a:gdLst>
                <a:gd name="connsiteX0" fmla="*/ 0 w 2545934"/>
                <a:gd name="connsiteY0" fmla="*/ 0 h 432944"/>
                <a:gd name="connsiteX1" fmla="*/ 2545934 w 2545934"/>
                <a:gd name="connsiteY1" fmla="*/ 0 h 432944"/>
                <a:gd name="connsiteX2" fmla="*/ 2545934 w 2545934"/>
                <a:gd name="connsiteY2" fmla="*/ 432944 h 432944"/>
                <a:gd name="connsiteX3" fmla="*/ 0 w 2545934"/>
                <a:gd name="connsiteY3" fmla="*/ 432944 h 432944"/>
                <a:gd name="connsiteX4" fmla="*/ 0 w 2545934"/>
                <a:gd name="connsiteY4" fmla="*/ 0 h 432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934" h="432944">
                  <a:moveTo>
                    <a:pt x="0" y="0"/>
                  </a:moveTo>
                  <a:lnTo>
                    <a:pt x="2545934" y="0"/>
                  </a:lnTo>
                  <a:lnTo>
                    <a:pt x="2545934" y="432944"/>
                  </a:lnTo>
                  <a:lnTo>
                    <a:pt x="0" y="432944"/>
                  </a:lnTo>
                  <a:lnTo>
                    <a:pt x="0" y="0"/>
                  </a:lnTo>
                  <a:close/>
                </a:path>
              </a:pathLst>
            </a:cu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3650" tIns="55880" rIns="55880" bIns="55880" numCol="1" spcCol="1270" anchor="ctr" anchorCtr="0">
              <a:noAutofit/>
            </a:bodyPr>
            <a:lstStyle/>
            <a:p>
              <a:pPr marL="0" lvl="0" indent="0" algn="l" defTabSz="977900">
                <a:lnSpc>
                  <a:spcPct val="90000"/>
                </a:lnSpc>
                <a:spcBef>
                  <a:spcPct val="0"/>
                </a:spcBef>
                <a:spcAft>
                  <a:spcPct val="35000"/>
                </a:spcAft>
                <a:buNone/>
              </a:pPr>
              <a:r>
                <a:rPr lang="en-GB" sz="2200" kern="1200" dirty="0"/>
                <a:t>Design</a:t>
              </a:r>
            </a:p>
          </p:txBody>
        </p:sp>
        <p:sp>
          <p:nvSpPr>
            <p:cNvPr id="32" name="Oval 31">
              <a:extLst>
                <a:ext uri="{FF2B5EF4-FFF2-40B4-BE49-F238E27FC236}">
                  <a16:creationId xmlns:a16="http://schemas.microsoft.com/office/drawing/2014/main" id="{1989AD95-5D29-7741-B6FD-BFC5481C0959}"/>
                </a:ext>
              </a:extLst>
            </p:cNvPr>
            <p:cNvSpPr/>
            <p:nvPr/>
          </p:nvSpPr>
          <p:spPr>
            <a:xfrm>
              <a:off x="417377" y="3133799"/>
              <a:ext cx="541180" cy="541180"/>
            </a:xfrm>
            <a:prstGeom prst="ellipse">
              <a:avLst/>
            </a:prstGeom>
            <a:scene3d>
              <a:camera prst="orthographicFront"/>
              <a:lightRig rig="chilly" dir="t"/>
            </a:scene3d>
            <a:sp3d z="12700" extrusionH="1700" prstMaterial="dkEdge">
              <a:bevelT w="25400" h="6350" prst="softRound"/>
              <a:bevelB w="0" h="0" prst="convex"/>
            </a:sp3d>
          </p:spPr>
          <p:style>
            <a:lnRef idx="1">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grpSp>
        <p:nvGrpSpPr>
          <p:cNvPr id="43" name="Group 42">
            <a:extLst>
              <a:ext uri="{FF2B5EF4-FFF2-40B4-BE49-F238E27FC236}">
                <a16:creationId xmlns:a16="http://schemas.microsoft.com/office/drawing/2014/main" id="{DC6734DE-9D2B-2443-AD77-4369B60FDF6E}"/>
              </a:ext>
            </a:extLst>
          </p:cNvPr>
          <p:cNvGrpSpPr/>
          <p:nvPr/>
        </p:nvGrpSpPr>
        <p:grpSpPr>
          <a:xfrm>
            <a:off x="580225" y="3783134"/>
            <a:ext cx="2653676" cy="541180"/>
            <a:chOff x="580225" y="3783134"/>
            <a:chExt cx="2653676" cy="541180"/>
          </a:xfrm>
        </p:grpSpPr>
        <p:sp>
          <p:nvSpPr>
            <p:cNvPr id="33" name="Freeform 32">
              <a:extLst>
                <a:ext uri="{FF2B5EF4-FFF2-40B4-BE49-F238E27FC236}">
                  <a16:creationId xmlns:a16="http://schemas.microsoft.com/office/drawing/2014/main" id="{14E8BA1D-B57F-B548-B88B-E2220077A1A9}"/>
                </a:ext>
              </a:extLst>
            </p:cNvPr>
            <p:cNvSpPr/>
            <p:nvPr/>
          </p:nvSpPr>
          <p:spPr>
            <a:xfrm>
              <a:off x="850815" y="3837252"/>
              <a:ext cx="2383086" cy="432944"/>
            </a:xfrm>
            <a:custGeom>
              <a:avLst/>
              <a:gdLst>
                <a:gd name="connsiteX0" fmla="*/ 0 w 2383086"/>
                <a:gd name="connsiteY0" fmla="*/ 0 h 432944"/>
                <a:gd name="connsiteX1" fmla="*/ 2383086 w 2383086"/>
                <a:gd name="connsiteY1" fmla="*/ 0 h 432944"/>
                <a:gd name="connsiteX2" fmla="*/ 2383086 w 2383086"/>
                <a:gd name="connsiteY2" fmla="*/ 432944 h 432944"/>
                <a:gd name="connsiteX3" fmla="*/ 0 w 2383086"/>
                <a:gd name="connsiteY3" fmla="*/ 432944 h 432944"/>
                <a:gd name="connsiteX4" fmla="*/ 0 w 2383086"/>
                <a:gd name="connsiteY4" fmla="*/ 0 h 432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3086" h="432944">
                  <a:moveTo>
                    <a:pt x="0" y="0"/>
                  </a:moveTo>
                  <a:lnTo>
                    <a:pt x="2383086" y="0"/>
                  </a:lnTo>
                  <a:lnTo>
                    <a:pt x="2383086" y="432944"/>
                  </a:lnTo>
                  <a:lnTo>
                    <a:pt x="0" y="432944"/>
                  </a:lnTo>
                  <a:lnTo>
                    <a:pt x="0" y="0"/>
                  </a:lnTo>
                  <a:close/>
                </a:path>
              </a:pathLst>
            </a:cu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3650" tIns="55880" rIns="55880" bIns="55880" numCol="1" spcCol="1270" anchor="ctr" anchorCtr="0">
              <a:noAutofit/>
            </a:bodyPr>
            <a:lstStyle/>
            <a:p>
              <a:pPr marL="0" lvl="0" indent="0" algn="l" defTabSz="977900">
                <a:lnSpc>
                  <a:spcPct val="90000"/>
                </a:lnSpc>
                <a:spcBef>
                  <a:spcPct val="0"/>
                </a:spcBef>
                <a:spcAft>
                  <a:spcPct val="35000"/>
                </a:spcAft>
                <a:buNone/>
              </a:pPr>
              <a:r>
                <a:rPr lang="en-GB" sz="2200" kern="1200" dirty="0"/>
                <a:t>Implement</a:t>
              </a:r>
            </a:p>
          </p:txBody>
        </p:sp>
        <p:sp>
          <p:nvSpPr>
            <p:cNvPr id="34" name="Oval 33">
              <a:extLst>
                <a:ext uri="{FF2B5EF4-FFF2-40B4-BE49-F238E27FC236}">
                  <a16:creationId xmlns:a16="http://schemas.microsoft.com/office/drawing/2014/main" id="{B6E6DE8D-0784-4546-AFD2-BDF99B3D992D}"/>
                </a:ext>
              </a:extLst>
            </p:cNvPr>
            <p:cNvSpPr/>
            <p:nvPr/>
          </p:nvSpPr>
          <p:spPr>
            <a:xfrm>
              <a:off x="580225" y="3783134"/>
              <a:ext cx="541180" cy="541180"/>
            </a:xfrm>
            <a:prstGeom prst="ellipse">
              <a:avLst/>
            </a:prstGeom>
            <a:scene3d>
              <a:camera prst="orthographicFront"/>
              <a:lightRig rig="chilly" dir="t"/>
            </a:scene3d>
            <a:sp3d z="12700" extrusionH="1700" prstMaterial="dkEdge">
              <a:bevelT w="25400" h="6350" prst="softRound"/>
              <a:bevelB w="0" h="0" prst="convex"/>
            </a:sp3d>
          </p:spPr>
          <p:style>
            <a:lnRef idx="1">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grpSp>
        <p:nvGrpSpPr>
          <p:cNvPr id="44" name="Group 43">
            <a:extLst>
              <a:ext uri="{FF2B5EF4-FFF2-40B4-BE49-F238E27FC236}">
                <a16:creationId xmlns:a16="http://schemas.microsoft.com/office/drawing/2014/main" id="{CC603B07-4BDE-4940-A64D-FA9CED688BF4}"/>
              </a:ext>
            </a:extLst>
          </p:cNvPr>
          <p:cNvGrpSpPr/>
          <p:nvPr/>
        </p:nvGrpSpPr>
        <p:grpSpPr>
          <a:xfrm>
            <a:off x="580225" y="4432057"/>
            <a:ext cx="2653676" cy="541180"/>
            <a:chOff x="580225" y="4432057"/>
            <a:chExt cx="2653676" cy="541180"/>
          </a:xfrm>
        </p:grpSpPr>
        <p:sp>
          <p:nvSpPr>
            <p:cNvPr id="35" name="Freeform 34">
              <a:extLst>
                <a:ext uri="{FF2B5EF4-FFF2-40B4-BE49-F238E27FC236}">
                  <a16:creationId xmlns:a16="http://schemas.microsoft.com/office/drawing/2014/main" id="{1C8F9BDE-8920-FB45-8819-28592BABBAFD}"/>
                </a:ext>
              </a:extLst>
            </p:cNvPr>
            <p:cNvSpPr/>
            <p:nvPr/>
          </p:nvSpPr>
          <p:spPr>
            <a:xfrm>
              <a:off x="850815" y="4486175"/>
              <a:ext cx="2383086" cy="432944"/>
            </a:xfrm>
            <a:custGeom>
              <a:avLst/>
              <a:gdLst>
                <a:gd name="connsiteX0" fmla="*/ 0 w 2383086"/>
                <a:gd name="connsiteY0" fmla="*/ 0 h 432944"/>
                <a:gd name="connsiteX1" fmla="*/ 2383086 w 2383086"/>
                <a:gd name="connsiteY1" fmla="*/ 0 h 432944"/>
                <a:gd name="connsiteX2" fmla="*/ 2383086 w 2383086"/>
                <a:gd name="connsiteY2" fmla="*/ 432944 h 432944"/>
                <a:gd name="connsiteX3" fmla="*/ 0 w 2383086"/>
                <a:gd name="connsiteY3" fmla="*/ 432944 h 432944"/>
                <a:gd name="connsiteX4" fmla="*/ 0 w 2383086"/>
                <a:gd name="connsiteY4" fmla="*/ 0 h 432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3086" h="432944">
                  <a:moveTo>
                    <a:pt x="0" y="0"/>
                  </a:moveTo>
                  <a:lnTo>
                    <a:pt x="2383086" y="0"/>
                  </a:lnTo>
                  <a:lnTo>
                    <a:pt x="2383086" y="432944"/>
                  </a:lnTo>
                  <a:lnTo>
                    <a:pt x="0" y="432944"/>
                  </a:lnTo>
                  <a:lnTo>
                    <a:pt x="0" y="0"/>
                  </a:lnTo>
                  <a:close/>
                </a:path>
              </a:pathLst>
            </a:cu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3650" tIns="55880" rIns="55880" bIns="55880" numCol="1" spcCol="1270" anchor="ctr" anchorCtr="0">
              <a:noAutofit/>
            </a:bodyPr>
            <a:lstStyle/>
            <a:p>
              <a:pPr marL="0" lvl="0" indent="0" algn="l" defTabSz="977900">
                <a:lnSpc>
                  <a:spcPct val="90000"/>
                </a:lnSpc>
                <a:spcBef>
                  <a:spcPct val="0"/>
                </a:spcBef>
                <a:spcAft>
                  <a:spcPct val="35000"/>
                </a:spcAft>
                <a:buNone/>
              </a:pPr>
              <a:r>
                <a:rPr lang="en-GB" sz="2200" kern="1200" dirty="0"/>
                <a:t>Test</a:t>
              </a:r>
            </a:p>
          </p:txBody>
        </p:sp>
        <p:sp>
          <p:nvSpPr>
            <p:cNvPr id="36" name="Oval 35">
              <a:extLst>
                <a:ext uri="{FF2B5EF4-FFF2-40B4-BE49-F238E27FC236}">
                  <a16:creationId xmlns:a16="http://schemas.microsoft.com/office/drawing/2014/main" id="{4D6CC771-923D-6646-84A2-CC1FFE731ABC}"/>
                </a:ext>
              </a:extLst>
            </p:cNvPr>
            <p:cNvSpPr/>
            <p:nvPr/>
          </p:nvSpPr>
          <p:spPr>
            <a:xfrm>
              <a:off x="580225" y="4432057"/>
              <a:ext cx="541180" cy="541180"/>
            </a:xfrm>
            <a:prstGeom prst="ellipse">
              <a:avLst/>
            </a:prstGeom>
            <a:scene3d>
              <a:camera prst="orthographicFront"/>
              <a:lightRig rig="chilly" dir="t"/>
            </a:scene3d>
            <a:sp3d z="12700" extrusionH="1700" prstMaterial="dkEdge">
              <a:bevelT w="25400" h="6350" prst="softRound"/>
              <a:bevelB w="0" h="0" prst="convex"/>
            </a:sp3d>
          </p:spPr>
          <p:style>
            <a:lnRef idx="1">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grpSp>
        <p:nvGrpSpPr>
          <p:cNvPr id="45" name="Group 44">
            <a:extLst>
              <a:ext uri="{FF2B5EF4-FFF2-40B4-BE49-F238E27FC236}">
                <a16:creationId xmlns:a16="http://schemas.microsoft.com/office/drawing/2014/main" id="{05B1CA02-5FC1-2747-B05F-D9CAC3876601}"/>
              </a:ext>
            </a:extLst>
          </p:cNvPr>
          <p:cNvGrpSpPr/>
          <p:nvPr/>
        </p:nvGrpSpPr>
        <p:grpSpPr>
          <a:xfrm>
            <a:off x="417377" y="5081391"/>
            <a:ext cx="2816525" cy="541180"/>
            <a:chOff x="417377" y="5081391"/>
            <a:chExt cx="2816525" cy="541180"/>
          </a:xfrm>
        </p:grpSpPr>
        <p:sp>
          <p:nvSpPr>
            <p:cNvPr id="37" name="Freeform 36">
              <a:extLst>
                <a:ext uri="{FF2B5EF4-FFF2-40B4-BE49-F238E27FC236}">
                  <a16:creationId xmlns:a16="http://schemas.microsoft.com/office/drawing/2014/main" id="{4245B5DE-86EC-A943-A2B5-AA92E7E88F64}"/>
                </a:ext>
              </a:extLst>
            </p:cNvPr>
            <p:cNvSpPr/>
            <p:nvPr/>
          </p:nvSpPr>
          <p:spPr>
            <a:xfrm>
              <a:off x="687968" y="5135509"/>
              <a:ext cx="2545934" cy="432944"/>
            </a:xfrm>
            <a:custGeom>
              <a:avLst/>
              <a:gdLst>
                <a:gd name="connsiteX0" fmla="*/ 0 w 2545934"/>
                <a:gd name="connsiteY0" fmla="*/ 0 h 432944"/>
                <a:gd name="connsiteX1" fmla="*/ 2545934 w 2545934"/>
                <a:gd name="connsiteY1" fmla="*/ 0 h 432944"/>
                <a:gd name="connsiteX2" fmla="*/ 2545934 w 2545934"/>
                <a:gd name="connsiteY2" fmla="*/ 432944 h 432944"/>
                <a:gd name="connsiteX3" fmla="*/ 0 w 2545934"/>
                <a:gd name="connsiteY3" fmla="*/ 432944 h 432944"/>
                <a:gd name="connsiteX4" fmla="*/ 0 w 2545934"/>
                <a:gd name="connsiteY4" fmla="*/ 0 h 432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934" h="432944">
                  <a:moveTo>
                    <a:pt x="0" y="0"/>
                  </a:moveTo>
                  <a:lnTo>
                    <a:pt x="2545934" y="0"/>
                  </a:lnTo>
                  <a:lnTo>
                    <a:pt x="2545934" y="432944"/>
                  </a:lnTo>
                  <a:lnTo>
                    <a:pt x="0" y="432944"/>
                  </a:lnTo>
                  <a:lnTo>
                    <a:pt x="0" y="0"/>
                  </a:lnTo>
                  <a:close/>
                </a:path>
              </a:pathLst>
            </a:cu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3650" tIns="55880" rIns="55880" bIns="55880" numCol="1" spcCol="1270" anchor="ctr" anchorCtr="0">
              <a:noAutofit/>
            </a:bodyPr>
            <a:lstStyle/>
            <a:p>
              <a:pPr marL="0" lvl="0" indent="0" algn="l" defTabSz="977900">
                <a:lnSpc>
                  <a:spcPct val="90000"/>
                </a:lnSpc>
                <a:spcBef>
                  <a:spcPct val="0"/>
                </a:spcBef>
                <a:spcAft>
                  <a:spcPct val="35000"/>
                </a:spcAft>
                <a:buNone/>
              </a:pPr>
              <a:r>
                <a:rPr lang="en-GB" sz="2200" kern="1200" dirty="0"/>
                <a:t>Deploy	</a:t>
              </a:r>
            </a:p>
          </p:txBody>
        </p:sp>
        <p:sp>
          <p:nvSpPr>
            <p:cNvPr id="38" name="Oval 37">
              <a:extLst>
                <a:ext uri="{FF2B5EF4-FFF2-40B4-BE49-F238E27FC236}">
                  <a16:creationId xmlns:a16="http://schemas.microsoft.com/office/drawing/2014/main" id="{89D3A0AF-29A4-EE4F-AC0C-FB0DE22CF51C}"/>
                </a:ext>
              </a:extLst>
            </p:cNvPr>
            <p:cNvSpPr/>
            <p:nvPr/>
          </p:nvSpPr>
          <p:spPr>
            <a:xfrm>
              <a:off x="417377" y="5081391"/>
              <a:ext cx="541180" cy="541180"/>
            </a:xfrm>
            <a:prstGeom prst="ellipse">
              <a:avLst/>
            </a:prstGeom>
            <a:scene3d>
              <a:camera prst="orthographicFront"/>
              <a:lightRig rig="chilly" dir="t"/>
            </a:scene3d>
            <a:sp3d z="12700" extrusionH="1700" prstMaterial="dkEdge">
              <a:bevelT w="25400" h="6350" prst="softRound"/>
              <a:bevelB w="0" h="0" prst="convex"/>
            </a:sp3d>
          </p:spPr>
          <p:style>
            <a:lnRef idx="1">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grpSp>
        <p:nvGrpSpPr>
          <p:cNvPr id="46" name="Group 45">
            <a:extLst>
              <a:ext uri="{FF2B5EF4-FFF2-40B4-BE49-F238E27FC236}">
                <a16:creationId xmlns:a16="http://schemas.microsoft.com/office/drawing/2014/main" id="{7223742D-6207-1B43-A1E0-5A502D15F677}"/>
              </a:ext>
            </a:extLst>
          </p:cNvPr>
          <p:cNvGrpSpPr/>
          <p:nvPr/>
        </p:nvGrpSpPr>
        <p:grpSpPr>
          <a:xfrm>
            <a:off x="61251" y="5730726"/>
            <a:ext cx="3172650" cy="541180"/>
            <a:chOff x="61251" y="5730726"/>
            <a:chExt cx="3172650" cy="541180"/>
          </a:xfrm>
        </p:grpSpPr>
        <p:sp>
          <p:nvSpPr>
            <p:cNvPr id="39" name="Freeform 38">
              <a:extLst>
                <a:ext uri="{FF2B5EF4-FFF2-40B4-BE49-F238E27FC236}">
                  <a16:creationId xmlns:a16="http://schemas.microsoft.com/office/drawing/2014/main" id="{831401DB-3F75-3042-8D34-68EA1FD9B85A}"/>
                </a:ext>
              </a:extLst>
            </p:cNvPr>
            <p:cNvSpPr/>
            <p:nvPr/>
          </p:nvSpPr>
          <p:spPr>
            <a:xfrm>
              <a:off x="331841" y="5784844"/>
              <a:ext cx="2902060" cy="432944"/>
            </a:xfrm>
            <a:custGeom>
              <a:avLst/>
              <a:gdLst>
                <a:gd name="connsiteX0" fmla="*/ 0 w 2902060"/>
                <a:gd name="connsiteY0" fmla="*/ 0 h 432944"/>
                <a:gd name="connsiteX1" fmla="*/ 2902060 w 2902060"/>
                <a:gd name="connsiteY1" fmla="*/ 0 h 432944"/>
                <a:gd name="connsiteX2" fmla="*/ 2902060 w 2902060"/>
                <a:gd name="connsiteY2" fmla="*/ 432944 h 432944"/>
                <a:gd name="connsiteX3" fmla="*/ 0 w 2902060"/>
                <a:gd name="connsiteY3" fmla="*/ 432944 h 432944"/>
                <a:gd name="connsiteX4" fmla="*/ 0 w 2902060"/>
                <a:gd name="connsiteY4" fmla="*/ 0 h 4329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02060" h="432944">
                  <a:moveTo>
                    <a:pt x="0" y="0"/>
                  </a:moveTo>
                  <a:lnTo>
                    <a:pt x="2902060" y="0"/>
                  </a:lnTo>
                  <a:lnTo>
                    <a:pt x="2902060" y="432944"/>
                  </a:lnTo>
                  <a:lnTo>
                    <a:pt x="0" y="432944"/>
                  </a:lnTo>
                  <a:lnTo>
                    <a:pt x="0" y="0"/>
                  </a:lnTo>
                  <a:close/>
                </a:path>
              </a:pathLst>
            </a:custGeom>
            <a:scene3d>
              <a:camera prst="orthographicFront"/>
              <a:lightRig rig="chilly" dir="t"/>
            </a:scene3d>
            <a:sp3d prstMaterial="translucentPowder">
              <a:bevelT w="127000" h="25400" prst="softRound"/>
            </a:sp3d>
          </p:spPr>
          <p:style>
            <a:lnRef idx="0">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43650" tIns="55880" rIns="55880" bIns="55880" numCol="1" spcCol="1270" anchor="ctr" anchorCtr="0">
              <a:noAutofit/>
            </a:bodyPr>
            <a:lstStyle/>
            <a:p>
              <a:pPr marL="0" lvl="0" indent="0" algn="l" defTabSz="977900">
                <a:lnSpc>
                  <a:spcPct val="90000"/>
                </a:lnSpc>
                <a:spcBef>
                  <a:spcPct val="0"/>
                </a:spcBef>
                <a:spcAft>
                  <a:spcPct val="35000"/>
                </a:spcAft>
                <a:buNone/>
              </a:pPr>
              <a:r>
                <a:rPr lang="en-GB" sz="2200" kern="1200" dirty="0"/>
                <a:t>Maintain</a:t>
              </a:r>
            </a:p>
          </p:txBody>
        </p:sp>
        <p:sp>
          <p:nvSpPr>
            <p:cNvPr id="40" name="Oval 39">
              <a:extLst>
                <a:ext uri="{FF2B5EF4-FFF2-40B4-BE49-F238E27FC236}">
                  <a16:creationId xmlns:a16="http://schemas.microsoft.com/office/drawing/2014/main" id="{D4444BD8-17EA-D240-82A1-C75ADFD25326}"/>
                </a:ext>
              </a:extLst>
            </p:cNvPr>
            <p:cNvSpPr/>
            <p:nvPr/>
          </p:nvSpPr>
          <p:spPr>
            <a:xfrm>
              <a:off x="61251" y="5730726"/>
              <a:ext cx="541180" cy="541180"/>
            </a:xfrm>
            <a:prstGeom prst="ellipse">
              <a:avLst/>
            </a:prstGeom>
            <a:scene3d>
              <a:camera prst="orthographicFront"/>
              <a:lightRig rig="chilly" dir="t"/>
            </a:scene3d>
            <a:sp3d z="12700" extrusionH="1700" prstMaterial="dkEdge">
              <a:bevelT w="25400" h="6350" prst="softRound"/>
              <a:bevelB w="0" h="0" prst="convex"/>
            </a:sp3d>
          </p:spPr>
          <p:style>
            <a:lnRef idx="1">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sp>
        <p:nvSpPr>
          <p:cNvPr id="7" name="TextBox 6">
            <a:extLst>
              <a:ext uri="{FF2B5EF4-FFF2-40B4-BE49-F238E27FC236}">
                <a16:creationId xmlns:a16="http://schemas.microsoft.com/office/drawing/2014/main" id="{967615F6-40D8-C84D-938D-88D6281589BC}"/>
              </a:ext>
            </a:extLst>
          </p:cNvPr>
          <p:cNvSpPr txBox="1"/>
          <p:nvPr/>
        </p:nvSpPr>
        <p:spPr>
          <a:xfrm>
            <a:off x="6117976" y="4139648"/>
            <a:ext cx="907621" cy="369332"/>
          </a:xfrm>
          <a:prstGeom prst="rect">
            <a:avLst/>
          </a:prstGeom>
          <a:noFill/>
        </p:spPr>
        <p:txBody>
          <a:bodyPr wrap="none" rtlCol="0">
            <a:spAutoFit/>
          </a:bodyPr>
          <a:lstStyle/>
          <a:p>
            <a:r>
              <a:rPr lang="en-US" u="sng" dirty="0"/>
              <a:t>Button</a:t>
            </a:r>
          </a:p>
        </p:txBody>
      </p:sp>
      <p:sp>
        <p:nvSpPr>
          <p:cNvPr id="8" name="Rounded Rectangle 7">
            <a:extLst>
              <a:ext uri="{FF2B5EF4-FFF2-40B4-BE49-F238E27FC236}">
                <a16:creationId xmlns:a16="http://schemas.microsoft.com/office/drawing/2014/main" id="{286BCC4E-6905-6C41-BDF6-B7BF8A48A607}"/>
              </a:ext>
            </a:extLst>
          </p:cNvPr>
          <p:cNvSpPr/>
          <p:nvPr/>
        </p:nvSpPr>
        <p:spPr>
          <a:xfrm>
            <a:off x="7823092" y="4133738"/>
            <a:ext cx="1391478" cy="38115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Link</a:t>
            </a:r>
          </a:p>
        </p:txBody>
      </p:sp>
      <p:pic>
        <p:nvPicPr>
          <p:cNvPr id="12" name="Picture 11" descr="Logo&#10;&#10;Description automatically generated">
            <a:extLst>
              <a:ext uri="{FF2B5EF4-FFF2-40B4-BE49-F238E27FC236}">
                <a16:creationId xmlns:a16="http://schemas.microsoft.com/office/drawing/2014/main" id="{064AC8D1-A396-C145-877F-E3B5B3D88E8B}"/>
              </a:ext>
            </a:extLst>
          </p:cNvPr>
          <p:cNvPicPr>
            <a:picLocks noChangeAspect="1"/>
          </p:cNvPicPr>
          <p:nvPr/>
        </p:nvPicPr>
        <p:blipFill>
          <a:blip r:embed="rId3"/>
          <a:stretch>
            <a:fillRect/>
          </a:stretch>
        </p:blipFill>
        <p:spPr>
          <a:xfrm>
            <a:off x="10873408" y="5517022"/>
            <a:ext cx="960105" cy="987255"/>
          </a:xfrm>
          <a:prstGeom prst="rect">
            <a:avLst/>
          </a:prstGeom>
        </p:spPr>
      </p:pic>
      <p:grpSp>
        <p:nvGrpSpPr>
          <p:cNvPr id="68" name="Group 67">
            <a:extLst>
              <a:ext uri="{FF2B5EF4-FFF2-40B4-BE49-F238E27FC236}">
                <a16:creationId xmlns:a16="http://schemas.microsoft.com/office/drawing/2014/main" id="{C2FA996F-1B92-6F4D-854E-AD437B12F7A2}"/>
              </a:ext>
            </a:extLst>
          </p:cNvPr>
          <p:cNvGrpSpPr/>
          <p:nvPr/>
        </p:nvGrpSpPr>
        <p:grpSpPr>
          <a:xfrm>
            <a:off x="6304492" y="4107325"/>
            <a:ext cx="1736997" cy="406510"/>
            <a:chOff x="4273825" y="5406887"/>
            <a:chExt cx="1736997" cy="406510"/>
          </a:xfrm>
        </p:grpSpPr>
        <p:sp>
          <p:nvSpPr>
            <p:cNvPr id="47" name="Bevel 46">
              <a:extLst>
                <a:ext uri="{FF2B5EF4-FFF2-40B4-BE49-F238E27FC236}">
                  <a16:creationId xmlns:a16="http://schemas.microsoft.com/office/drawing/2014/main" id="{22708BC8-E859-A649-9510-8F537ED4E60A}"/>
                </a:ext>
              </a:extLst>
            </p:cNvPr>
            <p:cNvSpPr/>
            <p:nvPr/>
          </p:nvSpPr>
          <p:spPr>
            <a:xfrm>
              <a:off x="4273825" y="5406887"/>
              <a:ext cx="180000" cy="180000"/>
            </a:xfrm>
            <a:prstGeom prst="beve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Connector 48">
              <a:extLst>
                <a:ext uri="{FF2B5EF4-FFF2-40B4-BE49-F238E27FC236}">
                  <a16:creationId xmlns:a16="http://schemas.microsoft.com/office/drawing/2014/main" id="{215405D4-6B2C-8545-BD46-7DE3D747EA42}"/>
                </a:ext>
              </a:extLst>
            </p:cNvPr>
            <p:cNvCxnSpPr/>
            <p:nvPr/>
          </p:nvCxnSpPr>
          <p:spPr>
            <a:xfrm>
              <a:off x="4606092" y="5475319"/>
              <a:ext cx="14047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1ECFA5B3-AEAA-284B-B33F-5DBE78F43758}"/>
                </a:ext>
              </a:extLst>
            </p:cNvPr>
            <p:cNvCxnSpPr/>
            <p:nvPr/>
          </p:nvCxnSpPr>
          <p:spPr>
            <a:xfrm>
              <a:off x="4606092" y="5588030"/>
              <a:ext cx="14047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F29567A-0140-6348-8014-03A9E8761305}"/>
                </a:ext>
              </a:extLst>
            </p:cNvPr>
            <p:cNvCxnSpPr/>
            <p:nvPr/>
          </p:nvCxnSpPr>
          <p:spPr>
            <a:xfrm>
              <a:off x="4606092" y="5697787"/>
              <a:ext cx="14047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E3B6579-1477-E047-AB40-02605BF7D509}"/>
                </a:ext>
              </a:extLst>
            </p:cNvPr>
            <p:cNvCxnSpPr/>
            <p:nvPr/>
          </p:nvCxnSpPr>
          <p:spPr>
            <a:xfrm>
              <a:off x="4606092" y="5813397"/>
              <a:ext cx="1404730"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67" name="Group 66">
              <a:extLst>
                <a:ext uri="{FF2B5EF4-FFF2-40B4-BE49-F238E27FC236}">
                  <a16:creationId xmlns:a16="http://schemas.microsoft.com/office/drawing/2014/main" id="{CCC55E28-CB49-C941-A594-AF774B9577D2}"/>
                </a:ext>
              </a:extLst>
            </p:cNvPr>
            <p:cNvGrpSpPr/>
            <p:nvPr/>
          </p:nvGrpSpPr>
          <p:grpSpPr>
            <a:xfrm>
              <a:off x="4313689" y="5465017"/>
              <a:ext cx="100271" cy="77209"/>
              <a:chOff x="3854450" y="4864101"/>
              <a:chExt cx="234950" cy="180912"/>
            </a:xfrm>
          </p:grpSpPr>
          <p:cxnSp>
            <p:nvCxnSpPr>
              <p:cNvPr id="59" name="Straight Connector 58">
                <a:extLst>
                  <a:ext uri="{FF2B5EF4-FFF2-40B4-BE49-F238E27FC236}">
                    <a16:creationId xmlns:a16="http://schemas.microsoft.com/office/drawing/2014/main" id="{5A6C32A2-122E-8C4D-8BCC-6DD04398D5D5}"/>
                  </a:ext>
                </a:extLst>
              </p:cNvPr>
              <p:cNvCxnSpPr>
                <a:cxnSpLocks/>
              </p:cNvCxnSpPr>
              <p:nvPr/>
            </p:nvCxnSpPr>
            <p:spPr>
              <a:xfrm>
                <a:off x="3854450" y="4973237"/>
                <a:ext cx="79375" cy="717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1DA680DB-B717-9441-B026-B3AB324C696D}"/>
                  </a:ext>
                </a:extLst>
              </p:cNvPr>
              <p:cNvCxnSpPr>
                <a:cxnSpLocks/>
              </p:cNvCxnSpPr>
              <p:nvPr/>
            </p:nvCxnSpPr>
            <p:spPr>
              <a:xfrm flipV="1">
                <a:off x="3937000" y="4864101"/>
                <a:ext cx="152400" cy="180912"/>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grpSp>
      <p:sp>
        <p:nvSpPr>
          <p:cNvPr id="72" name="Rectangle 71">
            <a:extLst>
              <a:ext uri="{FF2B5EF4-FFF2-40B4-BE49-F238E27FC236}">
                <a16:creationId xmlns:a16="http://schemas.microsoft.com/office/drawing/2014/main" id="{6D52B280-9AD0-814B-AD28-EB7DCA4F4145}"/>
              </a:ext>
            </a:extLst>
          </p:cNvPr>
          <p:cNvSpPr/>
          <p:nvPr/>
        </p:nvSpPr>
        <p:spPr>
          <a:xfrm>
            <a:off x="6832553" y="3837885"/>
            <a:ext cx="1500809" cy="43286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:LABEL</a:t>
            </a:r>
          </a:p>
        </p:txBody>
      </p:sp>
      <p:cxnSp>
        <p:nvCxnSpPr>
          <p:cNvPr id="75" name="Elbow Connector 74">
            <a:extLst>
              <a:ext uri="{FF2B5EF4-FFF2-40B4-BE49-F238E27FC236}">
                <a16:creationId xmlns:a16="http://schemas.microsoft.com/office/drawing/2014/main" id="{8A6406BE-71C3-9B4B-89F1-F09D700A028A}"/>
              </a:ext>
            </a:extLst>
          </p:cNvPr>
          <p:cNvCxnSpPr>
            <a:cxnSpLocks/>
            <a:endCxn id="72" idx="1"/>
          </p:cNvCxnSpPr>
          <p:nvPr/>
        </p:nvCxnSpPr>
        <p:spPr>
          <a:xfrm rot="16200000" flipH="1">
            <a:off x="6432552" y="3654315"/>
            <a:ext cx="539237" cy="260766"/>
          </a:xfrm>
          <a:prstGeom prst="bentConnector2">
            <a:avLst/>
          </a:prstGeom>
          <a:ln w="22225">
            <a:tailEnd type="arrow"/>
          </a:ln>
        </p:spPr>
        <p:style>
          <a:lnRef idx="1">
            <a:schemeClr val="accent1"/>
          </a:lnRef>
          <a:fillRef idx="0">
            <a:schemeClr val="accent1"/>
          </a:fillRef>
          <a:effectRef idx="0">
            <a:schemeClr val="accent1"/>
          </a:effectRef>
          <a:fontRef idx="minor">
            <a:schemeClr val="tx1"/>
          </a:fontRef>
        </p:style>
      </p:cxnSp>
      <p:cxnSp>
        <p:nvCxnSpPr>
          <p:cNvPr id="78" name="Elbow Connector 77">
            <a:extLst>
              <a:ext uri="{FF2B5EF4-FFF2-40B4-BE49-F238E27FC236}">
                <a16:creationId xmlns:a16="http://schemas.microsoft.com/office/drawing/2014/main" id="{C63514DA-EF8E-F545-9A02-B92DAF067203}"/>
              </a:ext>
            </a:extLst>
          </p:cNvPr>
          <p:cNvCxnSpPr>
            <a:cxnSpLocks/>
            <a:stCxn id="72" idx="2"/>
            <a:endCxn id="80" idx="1"/>
          </p:cNvCxnSpPr>
          <p:nvPr/>
        </p:nvCxnSpPr>
        <p:spPr>
          <a:xfrm rot="16200000" flipH="1">
            <a:off x="7541280" y="4312425"/>
            <a:ext cx="342624" cy="259269"/>
          </a:xfrm>
          <a:prstGeom prst="bentConnector2">
            <a:avLst/>
          </a:prstGeom>
          <a:ln w="22225">
            <a:tailEnd type="arrow"/>
          </a:ln>
        </p:spPr>
        <p:style>
          <a:lnRef idx="1">
            <a:schemeClr val="accent1"/>
          </a:lnRef>
          <a:fillRef idx="0">
            <a:schemeClr val="accent1"/>
          </a:fillRef>
          <a:effectRef idx="0">
            <a:schemeClr val="accent1"/>
          </a:effectRef>
          <a:fontRef idx="minor">
            <a:schemeClr val="tx1"/>
          </a:fontRef>
        </p:style>
      </p:cxnSp>
      <p:sp>
        <p:nvSpPr>
          <p:cNvPr id="80" name="Rectangle 79">
            <a:extLst>
              <a:ext uri="{FF2B5EF4-FFF2-40B4-BE49-F238E27FC236}">
                <a16:creationId xmlns:a16="http://schemas.microsoft.com/office/drawing/2014/main" id="{C7443147-D2DB-B44C-AFAE-9CCCA1520E94}"/>
              </a:ext>
            </a:extLst>
          </p:cNvPr>
          <p:cNvSpPr/>
          <p:nvPr/>
        </p:nvSpPr>
        <p:spPr>
          <a:xfrm>
            <a:off x="7842227" y="4396940"/>
            <a:ext cx="1500809" cy="432863"/>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a:t>Role</a:t>
            </a:r>
          </a:p>
        </p:txBody>
      </p:sp>
      <p:cxnSp>
        <p:nvCxnSpPr>
          <p:cNvPr id="85" name="Elbow Connector 84">
            <a:extLst>
              <a:ext uri="{FF2B5EF4-FFF2-40B4-BE49-F238E27FC236}">
                <a16:creationId xmlns:a16="http://schemas.microsoft.com/office/drawing/2014/main" id="{41F31512-B867-C64B-A149-2FA4BD97F331}"/>
              </a:ext>
            </a:extLst>
          </p:cNvPr>
          <p:cNvCxnSpPr>
            <a:cxnSpLocks/>
            <a:stCxn id="72" idx="2"/>
            <a:endCxn id="88" idx="1"/>
          </p:cNvCxnSpPr>
          <p:nvPr/>
        </p:nvCxnSpPr>
        <p:spPr>
          <a:xfrm rot="16200000" flipH="1">
            <a:off x="7253074" y="4600632"/>
            <a:ext cx="919036" cy="259268"/>
          </a:xfrm>
          <a:prstGeom prst="bentConnector2">
            <a:avLst/>
          </a:prstGeom>
          <a:ln w="22225">
            <a:tailEnd type="arrow"/>
          </a:ln>
        </p:spPr>
        <p:style>
          <a:lnRef idx="1">
            <a:schemeClr val="accent1"/>
          </a:lnRef>
          <a:fillRef idx="0">
            <a:schemeClr val="accent1"/>
          </a:fillRef>
          <a:effectRef idx="0">
            <a:schemeClr val="accent1"/>
          </a:effectRef>
          <a:fontRef idx="minor">
            <a:schemeClr val="tx1"/>
          </a:fontRef>
        </p:style>
      </p:cxnSp>
      <p:sp>
        <p:nvSpPr>
          <p:cNvPr id="88" name="Rectangle 87">
            <a:extLst>
              <a:ext uri="{FF2B5EF4-FFF2-40B4-BE49-F238E27FC236}">
                <a16:creationId xmlns:a16="http://schemas.microsoft.com/office/drawing/2014/main" id="{F445AC3F-C6E2-F240-98B6-FD26943B39A5}"/>
              </a:ext>
            </a:extLst>
          </p:cNvPr>
          <p:cNvSpPr/>
          <p:nvPr/>
        </p:nvSpPr>
        <p:spPr>
          <a:xfrm>
            <a:off x="7842226" y="4973352"/>
            <a:ext cx="1500809" cy="432863"/>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a:t>Node Info</a:t>
            </a:r>
          </a:p>
        </p:txBody>
      </p:sp>
      <p:pic>
        <p:nvPicPr>
          <p:cNvPr id="94" name="Picture 93" descr="Icon&#10;&#10;Description automatically generated">
            <a:extLst>
              <a:ext uri="{FF2B5EF4-FFF2-40B4-BE49-F238E27FC236}">
                <a16:creationId xmlns:a16="http://schemas.microsoft.com/office/drawing/2014/main" id="{9410E34B-E98F-3549-84EB-3572A4BE300E}"/>
              </a:ext>
            </a:extLst>
          </p:cNvPr>
          <p:cNvPicPr>
            <a:picLocks noChangeAspect="1"/>
          </p:cNvPicPr>
          <p:nvPr/>
        </p:nvPicPr>
        <p:blipFill>
          <a:blip r:embed="rId4"/>
          <a:stretch>
            <a:fillRect/>
          </a:stretch>
        </p:blipFill>
        <p:spPr>
          <a:xfrm rot="1892109">
            <a:off x="6349290" y="3613669"/>
            <a:ext cx="447165" cy="447165"/>
          </a:xfrm>
          <a:prstGeom prst="rect">
            <a:avLst/>
          </a:prstGeom>
        </p:spPr>
      </p:pic>
      <p:grpSp>
        <p:nvGrpSpPr>
          <p:cNvPr id="11" name="Group 10">
            <a:extLst>
              <a:ext uri="{FF2B5EF4-FFF2-40B4-BE49-F238E27FC236}">
                <a16:creationId xmlns:a16="http://schemas.microsoft.com/office/drawing/2014/main" id="{653E981F-C161-304E-B4E1-35D0F703AE5F}"/>
              </a:ext>
            </a:extLst>
          </p:cNvPr>
          <p:cNvGrpSpPr/>
          <p:nvPr/>
        </p:nvGrpSpPr>
        <p:grpSpPr>
          <a:xfrm>
            <a:off x="4349775" y="3187917"/>
            <a:ext cx="6267316" cy="2124696"/>
            <a:chOff x="5402213" y="3579069"/>
            <a:chExt cx="6267316" cy="2124696"/>
          </a:xfrm>
        </p:grpSpPr>
        <p:pic>
          <p:nvPicPr>
            <p:cNvPr id="6" name="Picture 5" descr="Text&#10;&#10;Description automatically generated">
              <a:extLst>
                <a:ext uri="{FF2B5EF4-FFF2-40B4-BE49-F238E27FC236}">
                  <a16:creationId xmlns:a16="http://schemas.microsoft.com/office/drawing/2014/main" id="{31325613-4505-4241-A4BC-4836E10C8395}"/>
                </a:ext>
              </a:extLst>
            </p:cNvPr>
            <p:cNvPicPr>
              <a:picLocks noChangeAspect="1"/>
            </p:cNvPicPr>
            <p:nvPr/>
          </p:nvPicPr>
          <p:blipFill>
            <a:blip r:embed="rId5"/>
            <a:stretch>
              <a:fillRect/>
            </a:stretch>
          </p:blipFill>
          <p:spPr>
            <a:xfrm>
              <a:off x="5402213" y="3579069"/>
              <a:ext cx="6079159" cy="1837165"/>
            </a:xfrm>
            <a:prstGeom prst="rect">
              <a:avLst/>
            </a:prstGeom>
          </p:spPr>
        </p:pic>
        <p:pic>
          <p:nvPicPr>
            <p:cNvPr id="10" name="Picture 9" descr="Logo, icon&#10;&#10;Description automatically generated">
              <a:extLst>
                <a:ext uri="{FF2B5EF4-FFF2-40B4-BE49-F238E27FC236}">
                  <a16:creationId xmlns:a16="http://schemas.microsoft.com/office/drawing/2014/main" id="{1BD7841C-4B06-3C4A-A973-2C1CEE71FC0C}"/>
                </a:ext>
              </a:extLst>
            </p:cNvPr>
            <p:cNvPicPr>
              <a:picLocks noChangeAspect="1"/>
            </p:cNvPicPr>
            <p:nvPr/>
          </p:nvPicPr>
          <p:blipFill>
            <a:blip r:embed="rId6"/>
            <a:stretch>
              <a:fillRect/>
            </a:stretch>
          </p:blipFill>
          <p:spPr>
            <a:xfrm>
              <a:off x="11094467" y="5128703"/>
              <a:ext cx="575062" cy="575062"/>
            </a:xfrm>
            <a:prstGeom prst="rect">
              <a:avLst/>
            </a:prstGeom>
          </p:spPr>
        </p:pic>
      </p:grpSp>
    </p:spTree>
    <p:extLst>
      <p:ext uri="{BB962C8B-B14F-4D97-AF65-F5344CB8AC3E}">
        <p14:creationId xmlns:p14="http://schemas.microsoft.com/office/powerpoint/2010/main" val="2715602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up)">
                                      <p:cBhvr>
                                        <p:cTn id="7" dur="3000"/>
                                        <p:tgtEl>
                                          <p:spTgt spid="28"/>
                                        </p:tgtEl>
                                      </p:cBhvr>
                                    </p:animEffect>
                                  </p:childTnLst>
                                </p:cTn>
                              </p:par>
                              <p:par>
                                <p:cTn id="8" presetID="22" presetClass="entr" presetSubtype="8" fill="hold"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wipe(left)">
                                      <p:cBhvr>
                                        <p:cTn id="10" dur="500"/>
                                        <p:tgtEl>
                                          <p:spTgt spid="41"/>
                                        </p:tgtEl>
                                      </p:cBhvr>
                                    </p:animEffect>
                                  </p:childTnLst>
                                </p:cTn>
                              </p:par>
                              <p:par>
                                <p:cTn id="11" presetID="22" presetClass="entr" presetSubtype="8" fill="hold" nodeType="withEffect">
                                  <p:stCondLst>
                                    <p:cond delay="500"/>
                                  </p:stCondLst>
                                  <p:childTnLst>
                                    <p:set>
                                      <p:cBhvr>
                                        <p:cTn id="12" dur="1" fill="hold">
                                          <p:stCondLst>
                                            <p:cond delay="0"/>
                                          </p:stCondLst>
                                        </p:cTn>
                                        <p:tgtEl>
                                          <p:spTgt spid="42"/>
                                        </p:tgtEl>
                                        <p:attrNameLst>
                                          <p:attrName>style.visibility</p:attrName>
                                        </p:attrNameLst>
                                      </p:cBhvr>
                                      <p:to>
                                        <p:strVal val="visible"/>
                                      </p:to>
                                    </p:set>
                                    <p:animEffect transition="in" filter="wipe(left)">
                                      <p:cBhvr>
                                        <p:cTn id="13" dur="500"/>
                                        <p:tgtEl>
                                          <p:spTgt spid="42"/>
                                        </p:tgtEl>
                                      </p:cBhvr>
                                    </p:animEffect>
                                  </p:childTnLst>
                                </p:cTn>
                              </p:par>
                              <p:par>
                                <p:cTn id="14" presetID="22" presetClass="entr" presetSubtype="8" fill="hold" nodeType="withEffect">
                                  <p:stCondLst>
                                    <p:cond delay="1000"/>
                                  </p:stCondLst>
                                  <p:childTnLst>
                                    <p:set>
                                      <p:cBhvr>
                                        <p:cTn id="15" dur="1" fill="hold">
                                          <p:stCondLst>
                                            <p:cond delay="0"/>
                                          </p:stCondLst>
                                        </p:cTn>
                                        <p:tgtEl>
                                          <p:spTgt spid="43"/>
                                        </p:tgtEl>
                                        <p:attrNameLst>
                                          <p:attrName>style.visibility</p:attrName>
                                        </p:attrNameLst>
                                      </p:cBhvr>
                                      <p:to>
                                        <p:strVal val="visible"/>
                                      </p:to>
                                    </p:set>
                                    <p:animEffect transition="in" filter="wipe(left)">
                                      <p:cBhvr>
                                        <p:cTn id="16" dur="500"/>
                                        <p:tgtEl>
                                          <p:spTgt spid="43"/>
                                        </p:tgtEl>
                                      </p:cBhvr>
                                    </p:animEffect>
                                  </p:childTnLst>
                                </p:cTn>
                              </p:par>
                              <p:par>
                                <p:cTn id="17" presetID="22" presetClass="entr" presetSubtype="8" fill="hold" nodeType="withEffect">
                                  <p:stCondLst>
                                    <p:cond delay="1500"/>
                                  </p:stCondLst>
                                  <p:childTnLst>
                                    <p:set>
                                      <p:cBhvr>
                                        <p:cTn id="18" dur="1" fill="hold">
                                          <p:stCondLst>
                                            <p:cond delay="0"/>
                                          </p:stCondLst>
                                        </p:cTn>
                                        <p:tgtEl>
                                          <p:spTgt spid="44"/>
                                        </p:tgtEl>
                                        <p:attrNameLst>
                                          <p:attrName>style.visibility</p:attrName>
                                        </p:attrNameLst>
                                      </p:cBhvr>
                                      <p:to>
                                        <p:strVal val="visible"/>
                                      </p:to>
                                    </p:set>
                                    <p:animEffect transition="in" filter="wipe(left)">
                                      <p:cBhvr>
                                        <p:cTn id="19" dur="500"/>
                                        <p:tgtEl>
                                          <p:spTgt spid="44"/>
                                        </p:tgtEl>
                                      </p:cBhvr>
                                    </p:animEffect>
                                  </p:childTnLst>
                                </p:cTn>
                              </p:par>
                              <p:par>
                                <p:cTn id="20" presetID="22" presetClass="entr" presetSubtype="8" fill="hold" nodeType="withEffect">
                                  <p:stCondLst>
                                    <p:cond delay="2000"/>
                                  </p:stCondLst>
                                  <p:childTnLst>
                                    <p:set>
                                      <p:cBhvr>
                                        <p:cTn id="21" dur="1" fill="hold">
                                          <p:stCondLst>
                                            <p:cond delay="0"/>
                                          </p:stCondLst>
                                        </p:cTn>
                                        <p:tgtEl>
                                          <p:spTgt spid="45"/>
                                        </p:tgtEl>
                                        <p:attrNameLst>
                                          <p:attrName>style.visibility</p:attrName>
                                        </p:attrNameLst>
                                      </p:cBhvr>
                                      <p:to>
                                        <p:strVal val="visible"/>
                                      </p:to>
                                    </p:set>
                                    <p:animEffect transition="in" filter="wipe(left)">
                                      <p:cBhvr>
                                        <p:cTn id="22" dur="500"/>
                                        <p:tgtEl>
                                          <p:spTgt spid="45"/>
                                        </p:tgtEl>
                                      </p:cBhvr>
                                    </p:animEffect>
                                  </p:childTnLst>
                                </p:cTn>
                              </p:par>
                              <p:par>
                                <p:cTn id="23" presetID="22" presetClass="entr" presetSubtype="8" fill="hold" nodeType="withEffect">
                                  <p:stCondLst>
                                    <p:cond delay="2500"/>
                                  </p:stCondLst>
                                  <p:childTnLst>
                                    <p:set>
                                      <p:cBhvr>
                                        <p:cTn id="24" dur="1" fill="hold">
                                          <p:stCondLst>
                                            <p:cond delay="0"/>
                                          </p:stCondLst>
                                        </p:cTn>
                                        <p:tgtEl>
                                          <p:spTgt spid="46"/>
                                        </p:tgtEl>
                                        <p:attrNameLst>
                                          <p:attrName>style.visibility</p:attrName>
                                        </p:attrNameLst>
                                      </p:cBhvr>
                                      <p:to>
                                        <p:strVal val="visible"/>
                                      </p:to>
                                    </p:set>
                                    <p:animEffect transition="in" filter="wipe(left)">
                                      <p:cBhvr>
                                        <p:cTn id="25" dur="500"/>
                                        <p:tgtEl>
                                          <p:spTgt spid="46"/>
                                        </p:tgtEl>
                                      </p:cBhvr>
                                    </p:animEffect>
                                  </p:childTnLst>
                                </p:cTn>
                              </p:par>
                              <p:par>
                                <p:cTn id="26" presetID="1" presetClass="entr" presetSubtype="0" fill="hold" grpId="1" nodeType="withEffect">
                                  <p:stCondLst>
                                    <p:cond delay="2500"/>
                                  </p:stCondLst>
                                  <p:childTnLst>
                                    <p:set>
                                      <p:cBhvr>
                                        <p:cTn id="27" dur="1" fill="hold">
                                          <p:stCondLst>
                                            <p:cond delay="0"/>
                                          </p:stCondLst>
                                        </p:cTn>
                                        <p:tgtEl>
                                          <p:spTgt spid="7"/>
                                        </p:tgtEl>
                                        <p:attrNameLst>
                                          <p:attrName>style.visibility</p:attrName>
                                        </p:attrNameLst>
                                      </p:cBhvr>
                                      <p:to>
                                        <p:strVal val="visible"/>
                                      </p:to>
                                    </p:set>
                                  </p:childTnLst>
                                </p:cTn>
                              </p:par>
                              <p:par>
                                <p:cTn id="28" presetID="1" presetClass="entr" presetSubtype="0" fill="hold" grpId="1" nodeType="withEffect">
                                  <p:stCondLst>
                                    <p:cond delay="2500"/>
                                  </p:stCondLst>
                                  <p:childTnLst>
                                    <p:set>
                                      <p:cBhvr>
                                        <p:cTn id="29" dur="1" fill="hold">
                                          <p:stCondLst>
                                            <p:cond delay="0"/>
                                          </p:stCondLst>
                                        </p:cTn>
                                        <p:tgtEl>
                                          <p:spTgt spid="8"/>
                                        </p:tgtEl>
                                        <p:attrNameLst>
                                          <p:attrName>style.visibility</p:attrName>
                                        </p:attrNameLst>
                                      </p:cBhvr>
                                      <p:to>
                                        <p:strVal val="visible"/>
                                      </p:to>
                                    </p:set>
                                  </p:childTnLst>
                                </p:cTn>
                              </p:par>
                              <p:par>
                                <p:cTn id="30" presetID="22" presetClass="entr" presetSubtype="1" fill="hold"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wipe(up)">
                                      <p:cBhvr>
                                        <p:cTn id="32" dur="20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xit" presetSubtype="0" fill="hold" nodeType="clickEffect">
                                  <p:stCondLst>
                                    <p:cond delay="0"/>
                                  </p:stCondLst>
                                  <p:childTnLst>
                                    <p:animEffect transition="out" filter="dissolve">
                                      <p:cBhvr>
                                        <p:cTn id="36" dur="1000"/>
                                        <p:tgtEl>
                                          <p:spTgt spid="11"/>
                                        </p:tgtEl>
                                      </p:cBhvr>
                                    </p:animEffect>
                                    <p:set>
                                      <p:cBhvr>
                                        <p:cTn id="37" dur="1" fill="hold">
                                          <p:stCondLst>
                                            <p:cond delay="999"/>
                                          </p:stCondLst>
                                        </p:cTn>
                                        <p:tgtEl>
                                          <p:spTgt spid="11"/>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2" presetClass="exit" presetSubtype="2" fill="hold" grpId="0" nodeType="clickEffect">
                                  <p:stCondLst>
                                    <p:cond delay="0"/>
                                  </p:stCondLst>
                                  <p:childTnLst>
                                    <p:anim calcmode="lin" valueType="num">
                                      <p:cBhvr additive="base">
                                        <p:cTn id="41" dur="500"/>
                                        <p:tgtEl>
                                          <p:spTgt spid="8"/>
                                        </p:tgtEl>
                                        <p:attrNameLst>
                                          <p:attrName>ppt_x</p:attrName>
                                        </p:attrNameLst>
                                      </p:cBhvr>
                                      <p:tavLst>
                                        <p:tav tm="0">
                                          <p:val>
                                            <p:strVal val="ppt_x"/>
                                          </p:val>
                                        </p:tav>
                                        <p:tav tm="100000">
                                          <p:val>
                                            <p:strVal val="1+ppt_w/2"/>
                                          </p:val>
                                        </p:tav>
                                      </p:tavLst>
                                    </p:anim>
                                    <p:anim calcmode="lin" valueType="num">
                                      <p:cBhvr additive="base">
                                        <p:cTn id="42" dur="500"/>
                                        <p:tgtEl>
                                          <p:spTgt spid="8"/>
                                        </p:tgtEl>
                                        <p:attrNameLst>
                                          <p:attrName>ppt_y</p:attrName>
                                        </p:attrNameLst>
                                      </p:cBhvr>
                                      <p:tavLst>
                                        <p:tav tm="0">
                                          <p:val>
                                            <p:strVal val="ppt_y"/>
                                          </p:val>
                                        </p:tav>
                                        <p:tav tm="100000">
                                          <p:val>
                                            <p:strVal val="ppt_y"/>
                                          </p:val>
                                        </p:tav>
                                      </p:tavLst>
                                    </p:anim>
                                    <p:set>
                                      <p:cBhvr>
                                        <p:cTn id="43" dur="1" fill="hold">
                                          <p:stCondLst>
                                            <p:cond delay="499"/>
                                          </p:stCondLst>
                                        </p:cTn>
                                        <p:tgtEl>
                                          <p:spTgt spid="8"/>
                                        </p:tgtEl>
                                        <p:attrNameLst>
                                          <p:attrName>style.visibility</p:attrName>
                                        </p:attrNameLst>
                                      </p:cBhvr>
                                      <p:to>
                                        <p:strVal val="hidden"/>
                                      </p:to>
                                    </p:set>
                                  </p:childTnLst>
                                </p:cTn>
                              </p:par>
                              <p:par>
                                <p:cTn id="44" presetID="0" presetClass="path" presetSubtype="0" accel="50000" decel="50000" fill="hold" grpId="2" nodeType="withEffect">
                                  <p:stCondLst>
                                    <p:cond delay="0"/>
                                  </p:stCondLst>
                                  <p:childTnLst>
                                    <p:animMotion origin="layout" path="M 0 0 L 0 -0.1507 " pathEditMode="relative" ptsTypes="AA">
                                      <p:cBhvr>
                                        <p:cTn id="45" dur="2000" fill="hold"/>
                                        <p:tgtEl>
                                          <p:spTgt spid="7"/>
                                        </p:tgtEl>
                                        <p:attrNameLst>
                                          <p:attrName>ppt_x</p:attrName>
                                          <p:attrName>ppt_y</p:attrName>
                                        </p:attrNameLst>
                                      </p:cBhvr>
                                    </p:animMotion>
                                  </p:childTnLst>
                                </p:cTn>
                              </p:par>
                            </p:childTnLst>
                          </p:cTn>
                        </p:par>
                        <p:par>
                          <p:cTn id="46" fill="hold">
                            <p:stCondLst>
                              <p:cond delay="2000"/>
                            </p:stCondLst>
                            <p:childTnLst>
                              <p:par>
                                <p:cTn id="47" presetID="22" presetClass="entr" presetSubtype="1" fill="hold" nodeType="afterEffect">
                                  <p:stCondLst>
                                    <p:cond delay="0"/>
                                  </p:stCondLst>
                                  <p:childTnLst>
                                    <p:set>
                                      <p:cBhvr>
                                        <p:cTn id="48" dur="1" fill="hold">
                                          <p:stCondLst>
                                            <p:cond delay="0"/>
                                          </p:stCondLst>
                                        </p:cTn>
                                        <p:tgtEl>
                                          <p:spTgt spid="75"/>
                                        </p:tgtEl>
                                        <p:attrNameLst>
                                          <p:attrName>style.visibility</p:attrName>
                                        </p:attrNameLst>
                                      </p:cBhvr>
                                      <p:to>
                                        <p:strVal val="visible"/>
                                      </p:to>
                                    </p:set>
                                    <p:animEffect transition="in" filter="wipe(up)">
                                      <p:cBhvr>
                                        <p:cTn id="49" dur="500"/>
                                        <p:tgtEl>
                                          <p:spTgt spid="75"/>
                                        </p:tgtEl>
                                      </p:cBhvr>
                                    </p:animEffect>
                                  </p:childTnLst>
                                </p:cTn>
                              </p:par>
                            </p:childTnLst>
                          </p:cTn>
                        </p:par>
                        <p:par>
                          <p:cTn id="50" fill="hold">
                            <p:stCondLst>
                              <p:cond delay="2500"/>
                            </p:stCondLst>
                            <p:childTnLst>
                              <p:par>
                                <p:cTn id="51" presetID="22" presetClass="entr" presetSubtype="8" fill="hold" grpId="0" nodeType="afterEffect">
                                  <p:stCondLst>
                                    <p:cond delay="0"/>
                                  </p:stCondLst>
                                  <p:childTnLst>
                                    <p:set>
                                      <p:cBhvr>
                                        <p:cTn id="52" dur="1" fill="hold">
                                          <p:stCondLst>
                                            <p:cond delay="0"/>
                                          </p:stCondLst>
                                        </p:cTn>
                                        <p:tgtEl>
                                          <p:spTgt spid="72"/>
                                        </p:tgtEl>
                                        <p:attrNameLst>
                                          <p:attrName>style.visibility</p:attrName>
                                        </p:attrNameLst>
                                      </p:cBhvr>
                                      <p:to>
                                        <p:strVal val="visible"/>
                                      </p:to>
                                    </p:set>
                                    <p:animEffect transition="in" filter="wipe(left)">
                                      <p:cBhvr>
                                        <p:cTn id="53" dur="500"/>
                                        <p:tgtEl>
                                          <p:spTgt spid="72"/>
                                        </p:tgtEl>
                                      </p:cBhvr>
                                    </p:animEffect>
                                  </p:childTnLst>
                                </p:cTn>
                              </p:par>
                            </p:childTnLst>
                          </p:cTn>
                        </p:par>
                        <p:par>
                          <p:cTn id="54" fill="hold">
                            <p:stCondLst>
                              <p:cond delay="3000"/>
                            </p:stCondLst>
                            <p:childTnLst>
                              <p:par>
                                <p:cTn id="55" presetID="22" presetClass="entr" presetSubtype="8" fill="hold" nodeType="afterEffect">
                                  <p:stCondLst>
                                    <p:cond delay="0"/>
                                  </p:stCondLst>
                                  <p:childTnLst>
                                    <p:set>
                                      <p:cBhvr>
                                        <p:cTn id="56" dur="1" fill="hold">
                                          <p:stCondLst>
                                            <p:cond delay="0"/>
                                          </p:stCondLst>
                                        </p:cTn>
                                        <p:tgtEl>
                                          <p:spTgt spid="78"/>
                                        </p:tgtEl>
                                        <p:attrNameLst>
                                          <p:attrName>style.visibility</p:attrName>
                                        </p:attrNameLst>
                                      </p:cBhvr>
                                      <p:to>
                                        <p:strVal val="visible"/>
                                      </p:to>
                                    </p:set>
                                    <p:animEffect transition="in" filter="wipe(left)">
                                      <p:cBhvr>
                                        <p:cTn id="57" dur="500"/>
                                        <p:tgtEl>
                                          <p:spTgt spid="78"/>
                                        </p:tgtEl>
                                      </p:cBhvr>
                                    </p:animEffect>
                                  </p:childTnLst>
                                </p:cTn>
                              </p:par>
                              <p:par>
                                <p:cTn id="58" presetID="22" presetClass="entr" presetSubtype="8" fill="hold" nodeType="withEffect">
                                  <p:stCondLst>
                                    <p:cond delay="0"/>
                                  </p:stCondLst>
                                  <p:childTnLst>
                                    <p:set>
                                      <p:cBhvr>
                                        <p:cTn id="59" dur="1" fill="hold">
                                          <p:stCondLst>
                                            <p:cond delay="0"/>
                                          </p:stCondLst>
                                        </p:cTn>
                                        <p:tgtEl>
                                          <p:spTgt spid="85"/>
                                        </p:tgtEl>
                                        <p:attrNameLst>
                                          <p:attrName>style.visibility</p:attrName>
                                        </p:attrNameLst>
                                      </p:cBhvr>
                                      <p:to>
                                        <p:strVal val="visible"/>
                                      </p:to>
                                    </p:set>
                                    <p:animEffect transition="in" filter="wipe(left)">
                                      <p:cBhvr>
                                        <p:cTn id="60" dur="500"/>
                                        <p:tgtEl>
                                          <p:spTgt spid="85"/>
                                        </p:tgtEl>
                                      </p:cBhvr>
                                    </p:animEffect>
                                  </p:childTnLst>
                                </p:cTn>
                              </p:par>
                            </p:childTnLst>
                          </p:cTn>
                        </p:par>
                        <p:par>
                          <p:cTn id="61" fill="hold">
                            <p:stCondLst>
                              <p:cond delay="3500"/>
                            </p:stCondLst>
                            <p:childTnLst>
                              <p:par>
                                <p:cTn id="62" presetID="22" presetClass="entr" presetSubtype="8" fill="hold" grpId="0" nodeType="afterEffect">
                                  <p:stCondLst>
                                    <p:cond delay="0"/>
                                  </p:stCondLst>
                                  <p:childTnLst>
                                    <p:set>
                                      <p:cBhvr>
                                        <p:cTn id="63" dur="1" fill="hold">
                                          <p:stCondLst>
                                            <p:cond delay="0"/>
                                          </p:stCondLst>
                                        </p:cTn>
                                        <p:tgtEl>
                                          <p:spTgt spid="80"/>
                                        </p:tgtEl>
                                        <p:attrNameLst>
                                          <p:attrName>style.visibility</p:attrName>
                                        </p:attrNameLst>
                                      </p:cBhvr>
                                      <p:to>
                                        <p:strVal val="visible"/>
                                      </p:to>
                                    </p:set>
                                    <p:animEffect transition="in" filter="wipe(left)">
                                      <p:cBhvr>
                                        <p:cTn id="64" dur="500"/>
                                        <p:tgtEl>
                                          <p:spTgt spid="80"/>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88"/>
                                        </p:tgtEl>
                                        <p:attrNameLst>
                                          <p:attrName>style.visibility</p:attrName>
                                        </p:attrNameLst>
                                      </p:cBhvr>
                                      <p:to>
                                        <p:strVal val="visible"/>
                                      </p:to>
                                    </p:set>
                                    <p:animEffect transition="in" filter="wipe(left)">
                                      <p:cBhvr>
                                        <p:cTn id="67" dur="500"/>
                                        <p:tgtEl>
                                          <p:spTgt spid="88"/>
                                        </p:tgtEl>
                                      </p:cBhvr>
                                    </p:animEffect>
                                  </p:childTnLst>
                                </p:cTn>
                              </p:par>
                            </p:childTnLst>
                          </p:cTn>
                        </p:par>
                        <p:par>
                          <p:cTn id="68" fill="hold">
                            <p:stCondLst>
                              <p:cond delay="4000"/>
                            </p:stCondLst>
                            <p:childTnLst>
                              <p:par>
                                <p:cTn id="69" presetID="23" presetClass="entr" presetSubtype="32" repeatCount="0" fill="hold" nodeType="afterEffect">
                                  <p:stCondLst>
                                    <p:cond delay="0"/>
                                  </p:stCondLst>
                                  <p:childTnLst>
                                    <p:set>
                                      <p:cBhvr>
                                        <p:cTn id="70" dur="1" fill="hold">
                                          <p:stCondLst>
                                            <p:cond delay="0"/>
                                          </p:stCondLst>
                                        </p:cTn>
                                        <p:tgtEl>
                                          <p:spTgt spid="94"/>
                                        </p:tgtEl>
                                        <p:attrNameLst>
                                          <p:attrName>style.visibility</p:attrName>
                                        </p:attrNameLst>
                                      </p:cBhvr>
                                      <p:to>
                                        <p:strVal val="visible"/>
                                      </p:to>
                                    </p:set>
                                    <p:anim calcmode="lin" valueType="num">
                                      <p:cBhvr>
                                        <p:cTn id="71" dur="500" fill="hold"/>
                                        <p:tgtEl>
                                          <p:spTgt spid="94"/>
                                        </p:tgtEl>
                                        <p:attrNameLst>
                                          <p:attrName>ppt_w</p:attrName>
                                        </p:attrNameLst>
                                      </p:cBhvr>
                                      <p:tavLst>
                                        <p:tav tm="0">
                                          <p:val>
                                            <p:strVal val="4*#ppt_w"/>
                                          </p:val>
                                        </p:tav>
                                        <p:tav tm="100000">
                                          <p:val>
                                            <p:strVal val="#ppt_w"/>
                                          </p:val>
                                        </p:tav>
                                      </p:tavLst>
                                    </p:anim>
                                    <p:anim calcmode="lin" valueType="num">
                                      <p:cBhvr>
                                        <p:cTn id="72" dur="500" fill="hold"/>
                                        <p:tgtEl>
                                          <p:spTgt spid="94"/>
                                        </p:tgtEl>
                                        <p:attrNameLst>
                                          <p:attrName>ppt_h</p:attrName>
                                        </p:attrNameLst>
                                      </p:cBhvr>
                                      <p:tavLst>
                                        <p:tav tm="0">
                                          <p:val>
                                            <p:strVal val="4*#ppt_h"/>
                                          </p:val>
                                        </p:tav>
                                        <p:tav tm="100000">
                                          <p:val>
                                            <p:strVal val="#ppt_h"/>
                                          </p:val>
                                        </p:tav>
                                      </p:tavLst>
                                    </p:anim>
                                  </p:childTnLst>
                                </p:cTn>
                              </p:par>
                            </p:childTnLst>
                          </p:cTn>
                        </p:par>
                        <p:par>
                          <p:cTn id="73" fill="hold">
                            <p:stCondLst>
                              <p:cond delay="4500"/>
                            </p:stCondLst>
                            <p:childTnLst>
                              <p:par>
                                <p:cTn id="74" presetID="32" presetClass="emph" presetSubtype="0" repeatCount="6000" fill="hold" nodeType="afterEffect">
                                  <p:stCondLst>
                                    <p:cond delay="0"/>
                                  </p:stCondLst>
                                  <p:childTnLst>
                                    <p:animRot by="120000">
                                      <p:cBhvr>
                                        <p:cTn id="75" dur="50" fill="hold">
                                          <p:stCondLst>
                                            <p:cond delay="0"/>
                                          </p:stCondLst>
                                        </p:cTn>
                                        <p:tgtEl>
                                          <p:spTgt spid="94"/>
                                        </p:tgtEl>
                                        <p:attrNameLst>
                                          <p:attrName>r</p:attrName>
                                        </p:attrNameLst>
                                      </p:cBhvr>
                                    </p:animRot>
                                    <p:animRot by="-240000">
                                      <p:cBhvr>
                                        <p:cTn id="76" dur="100" fill="hold">
                                          <p:stCondLst>
                                            <p:cond delay="100"/>
                                          </p:stCondLst>
                                        </p:cTn>
                                        <p:tgtEl>
                                          <p:spTgt spid="94"/>
                                        </p:tgtEl>
                                        <p:attrNameLst>
                                          <p:attrName>r</p:attrName>
                                        </p:attrNameLst>
                                      </p:cBhvr>
                                    </p:animRot>
                                    <p:animRot by="240000">
                                      <p:cBhvr>
                                        <p:cTn id="77" dur="100" fill="hold">
                                          <p:stCondLst>
                                            <p:cond delay="200"/>
                                          </p:stCondLst>
                                        </p:cTn>
                                        <p:tgtEl>
                                          <p:spTgt spid="94"/>
                                        </p:tgtEl>
                                        <p:attrNameLst>
                                          <p:attrName>r</p:attrName>
                                        </p:attrNameLst>
                                      </p:cBhvr>
                                    </p:animRot>
                                    <p:animRot by="-240000">
                                      <p:cBhvr>
                                        <p:cTn id="78" dur="100" fill="hold">
                                          <p:stCondLst>
                                            <p:cond delay="300"/>
                                          </p:stCondLst>
                                        </p:cTn>
                                        <p:tgtEl>
                                          <p:spTgt spid="94"/>
                                        </p:tgtEl>
                                        <p:attrNameLst>
                                          <p:attrName>r</p:attrName>
                                        </p:attrNameLst>
                                      </p:cBhvr>
                                    </p:animRot>
                                    <p:animRot by="120000">
                                      <p:cBhvr>
                                        <p:cTn id="79" dur="100" fill="hold">
                                          <p:stCondLst>
                                            <p:cond delay="400"/>
                                          </p:stCondLst>
                                        </p:cTn>
                                        <p:tgtEl>
                                          <p:spTgt spid="94"/>
                                        </p:tgtEl>
                                        <p:attrNameLst>
                                          <p:attrName>r</p:attrName>
                                        </p:attrNameLst>
                                      </p:cBhvr>
                                    </p:animRot>
                                  </p:childTnLst>
                                </p:cTn>
                              </p:par>
                            </p:childTnLst>
                          </p:cTn>
                        </p:par>
                      </p:childTnLst>
                    </p:cTn>
                  </p:par>
                  <p:par>
                    <p:cTn id="80" fill="hold">
                      <p:stCondLst>
                        <p:cond delay="indefinite"/>
                      </p:stCondLst>
                      <p:childTnLst>
                        <p:par>
                          <p:cTn id="81" fill="hold">
                            <p:stCondLst>
                              <p:cond delay="0"/>
                            </p:stCondLst>
                            <p:childTnLst>
                              <p:par>
                                <p:cTn id="82" presetID="2" presetClass="exit" presetSubtype="4" fill="hold" grpId="0" nodeType="clickEffect">
                                  <p:stCondLst>
                                    <p:cond delay="0"/>
                                  </p:stCondLst>
                                  <p:childTnLst>
                                    <p:anim calcmode="lin" valueType="num">
                                      <p:cBhvr additive="base">
                                        <p:cTn id="83" dur="500"/>
                                        <p:tgtEl>
                                          <p:spTgt spid="7"/>
                                        </p:tgtEl>
                                        <p:attrNameLst>
                                          <p:attrName>ppt_x</p:attrName>
                                        </p:attrNameLst>
                                      </p:cBhvr>
                                      <p:tavLst>
                                        <p:tav tm="0">
                                          <p:val>
                                            <p:strVal val="ppt_x"/>
                                          </p:val>
                                        </p:tav>
                                        <p:tav tm="100000">
                                          <p:val>
                                            <p:strVal val="ppt_x"/>
                                          </p:val>
                                        </p:tav>
                                      </p:tavLst>
                                    </p:anim>
                                    <p:anim calcmode="lin" valueType="num">
                                      <p:cBhvr additive="base">
                                        <p:cTn id="84" dur="500"/>
                                        <p:tgtEl>
                                          <p:spTgt spid="7"/>
                                        </p:tgtEl>
                                        <p:attrNameLst>
                                          <p:attrName>ppt_y</p:attrName>
                                        </p:attrNameLst>
                                      </p:cBhvr>
                                      <p:tavLst>
                                        <p:tav tm="0">
                                          <p:val>
                                            <p:strVal val="ppt_y"/>
                                          </p:val>
                                        </p:tav>
                                        <p:tav tm="100000">
                                          <p:val>
                                            <p:strVal val="1+ppt_h/2"/>
                                          </p:val>
                                        </p:tav>
                                      </p:tavLst>
                                    </p:anim>
                                    <p:set>
                                      <p:cBhvr>
                                        <p:cTn id="85" dur="1" fill="hold">
                                          <p:stCondLst>
                                            <p:cond delay="499"/>
                                          </p:stCondLst>
                                        </p:cTn>
                                        <p:tgtEl>
                                          <p:spTgt spid="7"/>
                                        </p:tgtEl>
                                        <p:attrNameLst>
                                          <p:attrName>style.visibility</p:attrName>
                                        </p:attrNameLst>
                                      </p:cBhvr>
                                      <p:to>
                                        <p:strVal val="hidden"/>
                                      </p:to>
                                    </p:set>
                                  </p:childTnLst>
                                </p:cTn>
                              </p:par>
                              <p:par>
                                <p:cTn id="86" presetID="10" presetClass="exit" presetSubtype="0" fill="hold" nodeType="withEffect">
                                  <p:stCondLst>
                                    <p:cond delay="0"/>
                                  </p:stCondLst>
                                  <p:childTnLst>
                                    <p:animEffect transition="out" filter="fade">
                                      <p:cBhvr>
                                        <p:cTn id="87" dur="500"/>
                                        <p:tgtEl>
                                          <p:spTgt spid="75"/>
                                        </p:tgtEl>
                                      </p:cBhvr>
                                    </p:animEffect>
                                    <p:set>
                                      <p:cBhvr>
                                        <p:cTn id="88" dur="1" fill="hold">
                                          <p:stCondLst>
                                            <p:cond delay="499"/>
                                          </p:stCondLst>
                                        </p:cTn>
                                        <p:tgtEl>
                                          <p:spTgt spid="75"/>
                                        </p:tgtEl>
                                        <p:attrNameLst>
                                          <p:attrName>style.visibility</p:attrName>
                                        </p:attrNameLst>
                                      </p:cBhvr>
                                      <p:to>
                                        <p:strVal val="hidden"/>
                                      </p:to>
                                    </p:set>
                                  </p:childTnLst>
                                </p:cTn>
                              </p:par>
                              <p:par>
                                <p:cTn id="89" presetID="10" presetClass="exit" presetSubtype="0" fill="hold" grpId="1" nodeType="withEffect">
                                  <p:stCondLst>
                                    <p:cond delay="0"/>
                                  </p:stCondLst>
                                  <p:childTnLst>
                                    <p:animEffect transition="out" filter="fade">
                                      <p:cBhvr>
                                        <p:cTn id="90" dur="500"/>
                                        <p:tgtEl>
                                          <p:spTgt spid="72"/>
                                        </p:tgtEl>
                                      </p:cBhvr>
                                    </p:animEffect>
                                    <p:set>
                                      <p:cBhvr>
                                        <p:cTn id="91" dur="1" fill="hold">
                                          <p:stCondLst>
                                            <p:cond delay="499"/>
                                          </p:stCondLst>
                                        </p:cTn>
                                        <p:tgtEl>
                                          <p:spTgt spid="72"/>
                                        </p:tgtEl>
                                        <p:attrNameLst>
                                          <p:attrName>style.visibility</p:attrName>
                                        </p:attrNameLst>
                                      </p:cBhvr>
                                      <p:to>
                                        <p:strVal val="hidden"/>
                                      </p:to>
                                    </p:set>
                                  </p:childTnLst>
                                </p:cTn>
                              </p:par>
                              <p:par>
                                <p:cTn id="92" presetID="10" presetClass="exit" presetSubtype="0" fill="hold" nodeType="withEffect">
                                  <p:stCondLst>
                                    <p:cond delay="0"/>
                                  </p:stCondLst>
                                  <p:childTnLst>
                                    <p:animEffect transition="out" filter="fade">
                                      <p:cBhvr>
                                        <p:cTn id="93" dur="500"/>
                                        <p:tgtEl>
                                          <p:spTgt spid="78"/>
                                        </p:tgtEl>
                                      </p:cBhvr>
                                    </p:animEffect>
                                    <p:set>
                                      <p:cBhvr>
                                        <p:cTn id="94" dur="1" fill="hold">
                                          <p:stCondLst>
                                            <p:cond delay="499"/>
                                          </p:stCondLst>
                                        </p:cTn>
                                        <p:tgtEl>
                                          <p:spTgt spid="78"/>
                                        </p:tgtEl>
                                        <p:attrNameLst>
                                          <p:attrName>style.visibility</p:attrName>
                                        </p:attrNameLst>
                                      </p:cBhvr>
                                      <p:to>
                                        <p:strVal val="hidden"/>
                                      </p:to>
                                    </p:set>
                                  </p:childTnLst>
                                </p:cTn>
                              </p:par>
                              <p:par>
                                <p:cTn id="95" presetID="10" presetClass="exit" presetSubtype="0" fill="hold" nodeType="withEffect">
                                  <p:stCondLst>
                                    <p:cond delay="0"/>
                                  </p:stCondLst>
                                  <p:childTnLst>
                                    <p:animEffect transition="out" filter="fade">
                                      <p:cBhvr>
                                        <p:cTn id="96" dur="500"/>
                                        <p:tgtEl>
                                          <p:spTgt spid="85"/>
                                        </p:tgtEl>
                                      </p:cBhvr>
                                    </p:animEffect>
                                    <p:set>
                                      <p:cBhvr>
                                        <p:cTn id="97" dur="1" fill="hold">
                                          <p:stCondLst>
                                            <p:cond delay="499"/>
                                          </p:stCondLst>
                                        </p:cTn>
                                        <p:tgtEl>
                                          <p:spTgt spid="85"/>
                                        </p:tgtEl>
                                        <p:attrNameLst>
                                          <p:attrName>style.visibility</p:attrName>
                                        </p:attrNameLst>
                                      </p:cBhvr>
                                      <p:to>
                                        <p:strVal val="hidden"/>
                                      </p:to>
                                    </p:set>
                                  </p:childTnLst>
                                </p:cTn>
                              </p:par>
                              <p:par>
                                <p:cTn id="98" presetID="10" presetClass="exit" presetSubtype="0" fill="hold" grpId="1" nodeType="withEffect">
                                  <p:stCondLst>
                                    <p:cond delay="0"/>
                                  </p:stCondLst>
                                  <p:childTnLst>
                                    <p:animEffect transition="out" filter="fade">
                                      <p:cBhvr>
                                        <p:cTn id="99" dur="500"/>
                                        <p:tgtEl>
                                          <p:spTgt spid="80"/>
                                        </p:tgtEl>
                                      </p:cBhvr>
                                    </p:animEffect>
                                    <p:set>
                                      <p:cBhvr>
                                        <p:cTn id="100" dur="1" fill="hold">
                                          <p:stCondLst>
                                            <p:cond delay="499"/>
                                          </p:stCondLst>
                                        </p:cTn>
                                        <p:tgtEl>
                                          <p:spTgt spid="80"/>
                                        </p:tgtEl>
                                        <p:attrNameLst>
                                          <p:attrName>style.visibility</p:attrName>
                                        </p:attrNameLst>
                                      </p:cBhvr>
                                      <p:to>
                                        <p:strVal val="hidden"/>
                                      </p:to>
                                    </p:set>
                                  </p:childTnLst>
                                </p:cTn>
                              </p:par>
                              <p:par>
                                <p:cTn id="101" presetID="10" presetClass="exit" presetSubtype="0" fill="hold" grpId="1" nodeType="withEffect">
                                  <p:stCondLst>
                                    <p:cond delay="0"/>
                                  </p:stCondLst>
                                  <p:childTnLst>
                                    <p:animEffect transition="out" filter="fade">
                                      <p:cBhvr>
                                        <p:cTn id="102" dur="500"/>
                                        <p:tgtEl>
                                          <p:spTgt spid="88"/>
                                        </p:tgtEl>
                                      </p:cBhvr>
                                    </p:animEffect>
                                    <p:set>
                                      <p:cBhvr>
                                        <p:cTn id="103" dur="1" fill="hold">
                                          <p:stCondLst>
                                            <p:cond delay="499"/>
                                          </p:stCondLst>
                                        </p:cTn>
                                        <p:tgtEl>
                                          <p:spTgt spid="88"/>
                                        </p:tgtEl>
                                        <p:attrNameLst>
                                          <p:attrName>style.visibility</p:attrName>
                                        </p:attrNameLst>
                                      </p:cBhvr>
                                      <p:to>
                                        <p:strVal val="hidden"/>
                                      </p:to>
                                    </p:set>
                                  </p:childTnLst>
                                </p:cTn>
                              </p:par>
                              <p:par>
                                <p:cTn id="104" presetID="10" presetClass="exit" presetSubtype="0" fill="hold" nodeType="withEffect">
                                  <p:stCondLst>
                                    <p:cond delay="0"/>
                                  </p:stCondLst>
                                  <p:childTnLst>
                                    <p:animEffect transition="out" filter="fade">
                                      <p:cBhvr>
                                        <p:cTn id="105" dur="500"/>
                                        <p:tgtEl>
                                          <p:spTgt spid="94"/>
                                        </p:tgtEl>
                                      </p:cBhvr>
                                    </p:animEffect>
                                    <p:set>
                                      <p:cBhvr>
                                        <p:cTn id="106" dur="1" fill="hold">
                                          <p:stCondLst>
                                            <p:cond delay="499"/>
                                          </p:stCondLst>
                                        </p:cTn>
                                        <p:tgtEl>
                                          <p:spTgt spid="94"/>
                                        </p:tgtEl>
                                        <p:attrNameLst>
                                          <p:attrName>style.visibility</p:attrName>
                                        </p:attrNameLst>
                                      </p:cBhvr>
                                      <p:to>
                                        <p:strVal val="hidden"/>
                                      </p:to>
                                    </p:set>
                                  </p:childTnLst>
                                </p:cTn>
                              </p:par>
                            </p:childTnLst>
                          </p:cTn>
                        </p:par>
                        <p:par>
                          <p:cTn id="107" fill="hold">
                            <p:stCondLst>
                              <p:cond delay="500"/>
                            </p:stCondLst>
                            <p:childTnLst>
                              <p:par>
                                <p:cTn id="108" presetID="49" presetClass="entr" presetSubtype="0" decel="100000" fill="hold" nodeType="afterEffect">
                                  <p:stCondLst>
                                    <p:cond delay="0"/>
                                  </p:stCondLst>
                                  <p:childTnLst>
                                    <p:set>
                                      <p:cBhvr>
                                        <p:cTn id="109" dur="1" fill="hold">
                                          <p:stCondLst>
                                            <p:cond delay="0"/>
                                          </p:stCondLst>
                                        </p:cTn>
                                        <p:tgtEl>
                                          <p:spTgt spid="68"/>
                                        </p:tgtEl>
                                        <p:attrNameLst>
                                          <p:attrName>style.visibility</p:attrName>
                                        </p:attrNameLst>
                                      </p:cBhvr>
                                      <p:to>
                                        <p:strVal val="visible"/>
                                      </p:to>
                                    </p:set>
                                    <p:anim calcmode="lin" valueType="num">
                                      <p:cBhvr>
                                        <p:cTn id="110" dur="500" fill="hold"/>
                                        <p:tgtEl>
                                          <p:spTgt spid="68"/>
                                        </p:tgtEl>
                                        <p:attrNameLst>
                                          <p:attrName>ppt_w</p:attrName>
                                        </p:attrNameLst>
                                      </p:cBhvr>
                                      <p:tavLst>
                                        <p:tav tm="0">
                                          <p:val>
                                            <p:fltVal val="0"/>
                                          </p:val>
                                        </p:tav>
                                        <p:tav tm="100000">
                                          <p:val>
                                            <p:strVal val="#ppt_w"/>
                                          </p:val>
                                        </p:tav>
                                      </p:tavLst>
                                    </p:anim>
                                    <p:anim calcmode="lin" valueType="num">
                                      <p:cBhvr>
                                        <p:cTn id="111" dur="500" fill="hold"/>
                                        <p:tgtEl>
                                          <p:spTgt spid="68"/>
                                        </p:tgtEl>
                                        <p:attrNameLst>
                                          <p:attrName>ppt_h</p:attrName>
                                        </p:attrNameLst>
                                      </p:cBhvr>
                                      <p:tavLst>
                                        <p:tav tm="0">
                                          <p:val>
                                            <p:fltVal val="0"/>
                                          </p:val>
                                        </p:tav>
                                        <p:tav tm="100000">
                                          <p:val>
                                            <p:strVal val="#ppt_h"/>
                                          </p:val>
                                        </p:tav>
                                      </p:tavLst>
                                    </p:anim>
                                    <p:anim calcmode="lin" valueType="num">
                                      <p:cBhvr>
                                        <p:cTn id="112" dur="500" fill="hold"/>
                                        <p:tgtEl>
                                          <p:spTgt spid="68"/>
                                        </p:tgtEl>
                                        <p:attrNameLst>
                                          <p:attrName>style.rotation</p:attrName>
                                        </p:attrNameLst>
                                      </p:cBhvr>
                                      <p:tavLst>
                                        <p:tav tm="0">
                                          <p:val>
                                            <p:fltVal val="360"/>
                                          </p:val>
                                        </p:tav>
                                        <p:tav tm="100000">
                                          <p:val>
                                            <p:fltVal val="0"/>
                                          </p:val>
                                        </p:tav>
                                      </p:tavLst>
                                    </p:anim>
                                    <p:animEffect transition="in" filter="fade">
                                      <p:cBhvr>
                                        <p:cTn id="113"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7" grpId="2"/>
      <p:bldP spid="8" grpId="0" animBg="1"/>
      <p:bldP spid="8" grpId="1" animBg="1"/>
      <p:bldP spid="72" grpId="0" animBg="1"/>
      <p:bldP spid="72" grpId="1" animBg="1"/>
      <p:bldP spid="80" grpId="0" animBg="1"/>
      <p:bldP spid="80" grpId="1" animBg="1"/>
      <p:bldP spid="88" grpId="0" animBg="1"/>
      <p:bldP spid="88"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26F75-71A6-3048-B423-B4203F15E8CF}"/>
              </a:ext>
            </a:extLst>
          </p:cNvPr>
          <p:cNvSpPr>
            <a:spLocks noGrp="1"/>
          </p:cNvSpPr>
          <p:nvPr>
            <p:ph type="title"/>
          </p:nvPr>
        </p:nvSpPr>
        <p:spPr/>
        <p:txBody>
          <a:bodyPr/>
          <a:lstStyle/>
          <a:p>
            <a:r>
              <a:rPr lang="en-US"/>
              <a:t>How users interact with devices</a:t>
            </a:r>
            <a:endParaRPr lang="en-US" dirty="0"/>
          </a:p>
        </p:txBody>
      </p:sp>
      <p:graphicFrame>
        <p:nvGraphicFramePr>
          <p:cNvPr id="5" name="Chart 4">
            <a:extLst>
              <a:ext uri="{FF2B5EF4-FFF2-40B4-BE49-F238E27FC236}">
                <a16:creationId xmlns:a16="http://schemas.microsoft.com/office/drawing/2014/main" id="{A65DE288-8650-B044-865B-BB4C650D2F3A}"/>
              </a:ext>
            </a:extLst>
          </p:cNvPr>
          <p:cNvGraphicFramePr/>
          <p:nvPr>
            <p:extLst>
              <p:ext uri="{D42A27DB-BD31-4B8C-83A1-F6EECF244321}">
                <p14:modId xmlns:p14="http://schemas.microsoft.com/office/powerpoint/2010/main" val="1596306740"/>
              </p:ext>
            </p:extLst>
          </p:nvPr>
        </p:nvGraphicFramePr>
        <p:xfrm>
          <a:off x="-1" y="1915886"/>
          <a:ext cx="12192000" cy="494211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84814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7E32B-4038-8E4A-B622-35CBEE965099}"/>
              </a:ext>
            </a:extLst>
          </p:cNvPr>
          <p:cNvSpPr>
            <a:spLocks noGrp="1"/>
          </p:cNvSpPr>
          <p:nvPr>
            <p:ph type="title"/>
          </p:nvPr>
        </p:nvSpPr>
        <p:spPr/>
        <p:txBody>
          <a:bodyPr/>
          <a:lstStyle/>
          <a:p>
            <a:r>
              <a:rPr lang="en-US" dirty="0"/>
              <a:t>Android accessibility apps</a:t>
            </a:r>
          </a:p>
        </p:txBody>
      </p:sp>
      <p:pic>
        <p:nvPicPr>
          <p:cNvPr id="4" name="Picture 3" descr="Logo&#10;&#10;Description automatically generated">
            <a:extLst>
              <a:ext uri="{FF2B5EF4-FFF2-40B4-BE49-F238E27FC236}">
                <a16:creationId xmlns:a16="http://schemas.microsoft.com/office/drawing/2014/main" id="{FEEEDF91-3576-7643-A8AD-7632F04C772B}"/>
              </a:ext>
            </a:extLst>
          </p:cNvPr>
          <p:cNvPicPr>
            <a:picLocks noChangeAspect="1"/>
          </p:cNvPicPr>
          <p:nvPr/>
        </p:nvPicPr>
        <p:blipFill>
          <a:blip r:embed="rId3"/>
          <a:stretch>
            <a:fillRect/>
          </a:stretch>
        </p:blipFill>
        <p:spPr>
          <a:xfrm>
            <a:off x="10873408" y="5517022"/>
            <a:ext cx="960105" cy="987255"/>
          </a:xfrm>
          <a:prstGeom prst="rect">
            <a:avLst/>
          </a:prstGeom>
        </p:spPr>
      </p:pic>
      <p:pic>
        <p:nvPicPr>
          <p:cNvPr id="1026" name="Picture 2">
            <a:extLst>
              <a:ext uri="{FF2B5EF4-FFF2-40B4-BE49-F238E27FC236}">
                <a16:creationId xmlns:a16="http://schemas.microsoft.com/office/drawing/2014/main" id="{09F61AFF-A222-3C43-8E2C-DC302B556D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3331" y="2710351"/>
            <a:ext cx="1097724" cy="109772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8DCC0FFD-95A3-F646-9F8A-655C2979D93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63331" y="4550228"/>
            <a:ext cx="1097724" cy="109772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06982ABD-FC60-4044-843E-CF8C2C30B0C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89221" y="2650941"/>
            <a:ext cx="1097724" cy="10977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9A44BF11-1FB5-BE45-AD08-8BDFDC70D75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75946" y="2708653"/>
            <a:ext cx="1099422" cy="109942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8A1D65D8-5FE6-F74E-9650-B13826AA77F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098950" y="4550228"/>
            <a:ext cx="1097724" cy="1097724"/>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CD6B064E-C51B-C740-BB96-33DA99577C3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146235" y="2650943"/>
            <a:ext cx="1097722" cy="1097722"/>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A2AF7294-F265-7B49-B94C-3D5082500F00}"/>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129137" y="2644632"/>
            <a:ext cx="1097723" cy="109772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Icon&#10;&#10;Description automatically generated">
            <a:extLst>
              <a:ext uri="{FF2B5EF4-FFF2-40B4-BE49-F238E27FC236}">
                <a16:creationId xmlns:a16="http://schemas.microsoft.com/office/drawing/2014/main" id="{41A4199A-BCF9-0541-8148-0D20F9768D84}"/>
              </a:ext>
            </a:extLst>
          </p:cNvPr>
          <p:cNvPicPr>
            <a:picLocks noChangeAspect="1"/>
          </p:cNvPicPr>
          <p:nvPr/>
        </p:nvPicPr>
        <p:blipFill>
          <a:blip r:embed="rId11"/>
          <a:stretch>
            <a:fillRect/>
          </a:stretch>
        </p:blipFill>
        <p:spPr>
          <a:xfrm>
            <a:off x="2074127" y="4550228"/>
            <a:ext cx="1251309" cy="1295062"/>
          </a:xfrm>
          <a:prstGeom prst="rect">
            <a:avLst/>
          </a:prstGeom>
        </p:spPr>
      </p:pic>
    </p:spTree>
    <p:extLst>
      <p:ext uri="{BB962C8B-B14F-4D97-AF65-F5344CB8AC3E}">
        <p14:creationId xmlns:p14="http://schemas.microsoft.com/office/powerpoint/2010/main" val="3682850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032"/>
                                        </p:tgtEl>
                                        <p:attrNameLst>
                                          <p:attrName>style.visibility</p:attrName>
                                        </p:attrNameLst>
                                      </p:cBhvr>
                                      <p:to>
                                        <p:strVal val="visible"/>
                                      </p:to>
                                    </p:set>
                                    <p:animEffect transition="in" filter="fade">
                                      <p:cBhvr>
                                        <p:cTn id="15" dur="500"/>
                                        <p:tgtEl>
                                          <p:spTgt spid="1032"/>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030"/>
                                        </p:tgtEl>
                                        <p:attrNameLst>
                                          <p:attrName>style.visibility</p:attrName>
                                        </p:attrNameLst>
                                      </p:cBhvr>
                                      <p:to>
                                        <p:strVal val="visible"/>
                                      </p:to>
                                    </p:set>
                                    <p:animEffect transition="in" filter="fade">
                                      <p:cBhvr>
                                        <p:cTn id="19" dur="500"/>
                                        <p:tgtEl>
                                          <p:spTgt spid="1030"/>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026"/>
                                        </p:tgtEl>
                                        <p:attrNameLst>
                                          <p:attrName>style.visibility</p:attrName>
                                        </p:attrNameLst>
                                      </p:cBhvr>
                                      <p:to>
                                        <p:strVal val="visible"/>
                                      </p:to>
                                    </p:set>
                                    <p:animEffect transition="in" filter="fade">
                                      <p:cBhvr>
                                        <p:cTn id="23" dur="500"/>
                                        <p:tgtEl>
                                          <p:spTgt spid="1026"/>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1036"/>
                                        </p:tgtEl>
                                        <p:attrNameLst>
                                          <p:attrName>style.visibility</p:attrName>
                                        </p:attrNameLst>
                                      </p:cBhvr>
                                      <p:to>
                                        <p:strVal val="visible"/>
                                      </p:to>
                                    </p:set>
                                    <p:animEffect transition="in" filter="fade">
                                      <p:cBhvr>
                                        <p:cTn id="27" dur="500"/>
                                        <p:tgtEl>
                                          <p:spTgt spid="1036"/>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1034"/>
                                        </p:tgtEl>
                                        <p:attrNameLst>
                                          <p:attrName>style.visibility</p:attrName>
                                        </p:attrNameLst>
                                      </p:cBhvr>
                                      <p:to>
                                        <p:strVal val="visible"/>
                                      </p:to>
                                    </p:set>
                                    <p:animEffect transition="in" filter="fade">
                                      <p:cBhvr>
                                        <p:cTn id="31" dur="500"/>
                                        <p:tgtEl>
                                          <p:spTgt spid="1034"/>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038"/>
                                        </p:tgtEl>
                                        <p:attrNameLst>
                                          <p:attrName>style.visibility</p:attrName>
                                        </p:attrNameLst>
                                      </p:cBhvr>
                                      <p:to>
                                        <p:strVal val="visible"/>
                                      </p:to>
                                    </p:set>
                                    <p:animEffect transition="in" filter="fade">
                                      <p:cBhvr>
                                        <p:cTn id="35" dur="500"/>
                                        <p:tgtEl>
                                          <p:spTgt spid="10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7E32B-4038-8E4A-B622-35CBEE965099}"/>
              </a:ext>
            </a:extLst>
          </p:cNvPr>
          <p:cNvSpPr>
            <a:spLocks noGrp="1"/>
          </p:cNvSpPr>
          <p:nvPr>
            <p:ph type="title"/>
          </p:nvPr>
        </p:nvSpPr>
        <p:spPr/>
        <p:txBody>
          <a:bodyPr/>
          <a:lstStyle/>
          <a:p>
            <a:r>
              <a:rPr lang="en-US" dirty="0"/>
              <a:t>Android accessibility tools</a:t>
            </a:r>
          </a:p>
        </p:txBody>
      </p:sp>
      <p:pic>
        <p:nvPicPr>
          <p:cNvPr id="4" name="Picture 3" descr="Logo&#10;&#10;Description automatically generated">
            <a:extLst>
              <a:ext uri="{FF2B5EF4-FFF2-40B4-BE49-F238E27FC236}">
                <a16:creationId xmlns:a16="http://schemas.microsoft.com/office/drawing/2014/main" id="{FEEEDF91-3576-7643-A8AD-7632F04C772B}"/>
              </a:ext>
            </a:extLst>
          </p:cNvPr>
          <p:cNvPicPr>
            <a:picLocks noChangeAspect="1"/>
          </p:cNvPicPr>
          <p:nvPr/>
        </p:nvPicPr>
        <p:blipFill>
          <a:blip r:embed="rId3"/>
          <a:stretch>
            <a:fillRect/>
          </a:stretch>
        </p:blipFill>
        <p:spPr>
          <a:xfrm>
            <a:off x="10873408" y="5517022"/>
            <a:ext cx="960105" cy="987255"/>
          </a:xfrm>
          <a:prstGeom prst="rect">
            <a:avLst/>
          </a:prstGeom>
        </p:spPr>
      </p:pic>
      <p:pic>
        <p:nvPicPr>
          <p:cNvPr id="1028" name="Picture 4">
            <a:extLst>
              <a:ext uri="{FF2B5EF4-FFF2-40B4-BE49-F238E27FC236}">
                <a16:creationId xmlns:a16="http://schemas.microsoft.com/office/drawing/2014/main" id="{75668015-FCB4-1C44-8066-BDD4F3D948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90192" y="2661635"/>
            <a:ext cx="1219200" cy="12192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2B76F42C-3E22-DA45-9382-2A08674A43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08307" y="2661635"/>
            <a:ext cx="1060174" cy="12192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Logo&#10;&#10;Description automatically generated with low confidence">
            <a:extLst>
              <a:ext uri="{FF2B5EF4-FFF2-40B4-BE49-F238E27FC236}">
                <a16:creationId xmlns:a16="http://schemas.microsoft.com/office/drawing/2014/main" id="{E1885F8C-8E1D-D54D-9329-5D413305A18D}"/>
              </a:ext>
            </a:extLst>
          </p:cNvPr>
          <p:cNvPicPr>
            <a:picLocks noChangeAspect="1"/>
          </p:cNvPicPr>
          <p:nvPr/>
        </p:nvPicPr>
        <p:blipFill>
          <a:blip r:embed="rId6"/>
          <a:stretch>
            <a:fillRect/>
          </a:stretch>
        </p:blipFill>
        <p:spPr>
          <a:xfrm>
            <a:off x="4088296" y="4711936"/>
            <a:ext cx="1219200" cy="1219200"/>
          </a:xfrm>
          <a:prstGeom prst="rect">
            <a:avLst/>
          </a:prstGeom>
        </p:spPr>
      </p:pic>
      <p:pic>
        <p:nvPicPr>
          <p:cNvPr id="3078" name="Picture 6">
            <a:extLst>
              <a:ext uri="{FF2B5EF4-FFF2-40B4-BE49-F238E27FC236}">
                <a16:creationId xmlns:a16="http://schemas.microsoft.com/office/drawing/2014/main" id="{F7922B7C-8250-2B4C-9895-D65FD61F6F6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67396" y="2661602"/>
            <a:ext cx="1219201" cy="121920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Icon&#10;&#10;Description automatically generated">
            <a:extLst>
              <a:ext uri="{FF2B5EF4-FFF2-40B4-BE49-F238E27FC236}">
                <a16:creationId xmlns:a16="http://schemas.microsoft.com/office/drawing/2014/main" id="{A7B9443C-D0F0-2B47-AE30-6F5CC6CA2F5F}"/>
              </a:ext>
            </a:extLst>
          </p:cNvPr>
          <p:cNvPicPr>
            <a:picLocks noChangeAspect="1"/>
          </p:cNvPicPr>
          <p:nvPr/>
        </p:nvPicPr>
        <p:blipFill>
          <a:blip r:embed="rId8"/>
          <a:stretch>
            <a:fillRect/>
          </a:stretch>
        </p:blipFill>
        <p:spPr>
          <a:xfrm>
            <a:off x="6791738" y="4672179"/>
            <a:ext cx="1298713" cy="1298713"/>
          </a:xfrm>
          <a:prstGeom prst="rect">
            <a:avLst/>
          </a:prstGeom>
        </p:spPr>
      </p:pic>
      <p:pic>
        <p:nvPicPr>
          <p:cNvPr id="11" name="Picture 10" descr="Graphical user interface, application, Teams&#10;&#10;Description automatically generated">
            <a:extLst>
              <a:ext uri="{FF2B5EF4-FFF2-40B4-BE49-F238E27FC236}">
                <a16:creationId xmlns:a16="http://schemas.microsoft.com/office/drawing/2014/main" id="{2E15E185-C052-6543-8BEE-B0EA3F4FCFC9}"/>
              </a:ext>
            </a:extLst>
          </p:cNvPr>
          <p:cNvPicPr>
            <a:picLocks noChangeAspect="1"/>
          </p:cNvPicPr>
          <p:nvPr/>
        </p:nvPicPr>
        <p:blipFill>
          <a:blip r:embed="rId9"/>
          <a:stretch>
            <a:fillRect/>
          </a:stretch>
        </p:blipFill>
        <p:spPr>
          <a:xfrm>
            <a:off x="5307496" y="1984853"/>
            <a:ext cx="2466205" cy="4873147"/>
          </a:xfrm>
          <a:prstGeom prst="rect">
            <a:avLst/>
          </a:prstGeom>
          <a:gradFill flip="none" rotWithShape="1">
            <a:gsLst>
              <a:gs pos="0">
                <a:schemeClr val="accent2">
                  <a:lumMod val="40000"/>
                  <a:lumOff val="60000"/>
                </a:schemeClr>
              </a:gs>
              <a:gs pos="46000">
                <a:schemeClr val="accent2">
                  <a:lumMod val="95000"/>
                  <a:lumOff val="5000"/>
                </a:schemeClr>
              </a:gs>
              <a:gs pos="100000">
                <a:schemeClr val="accent2">
                  <a:lumMod val="60000"/>
                </a:schemeClr>
              </a:gs>
            </a:gsLst>
            <a:path path="circle">
              <a:fillToRect l="50000" t="130000" r="50000" b="-30000"/>
            </a:path>
            <a:tileRect/>
          </a:gradFill>
          <a:effectLst>
            <a:softEdge rad="93536"/>
          </a:effectLst>
        </p:spPr>
      </p:pic>
    </p:spTree>
    <p:extLst>
      <p:ext uri="{BB962C8B-B14F-4D97-AF65-F5344CB8AC3E}">
        <p14:creationId xmlns:p14="http://schemas.microsoft.com/office/powerpoint/2010/main" val="2379921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wipe(left)">
                                      <p:cBhvr>
                                        <p:cTn id="7" dur="2000"/>
                                        <p:tgtEl>
                                          <p:spTgt spid="1028"/>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30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1000"/>
                                        <p:tgtEl>
                                          <p:spTgt spid="11"/>
                                        </p:tgtEl>
                                      </p:cBhvr>
                                    </p:animEffect>
                                    <p:set>
                                      <p:cBhvr>
                                        <p:cTn id="15" dur="1" fill="hold">
                                          <p:stCondLst>
                                            <p:cond delay="999"/>
                                          </p:stCondLst>
                                        </p:cTn>
                                        <p:tgtEl>
                                          <p:spTgt spid="11"/>
                                        </p:tgtEl>
                                        <p:attrNameLst>
                                          <p:attrName>style.visibility</p:attrName>
                                        </p:attrNameLst>
                                      </p:cBhvr>
                                      <p:to>
                                        <p:strVal val="hidden"/>
                                      </p:to>
                                    </p:set>
                                  </p:childTnLst>
                                </p:cTn>
                              </p:par>
                              <p:par>
                                <p:cTn id="16" presetID="22" presetClass="entr" presetSubtype="8" fill="hold" nodeType="withEffect">
                                  <p:stCondLst>
                                    <p:cond delay="0"/>
                                  </p:stCondLst>
                                  <p:childTnLst>
                                    <p:set>
                                      <p:cBhvr>
                                        <p:cTn id="17" dur="1" fill="hold">
                                          <p:stCondLst>
                                            <p:cond delay="0"/>
                                          </p:stCondLst>
                                        </p:cTn>
                                        <p:tgtEl>
                                          <p:spTgt spid="3076"/>
                                        </p:tgtEl>
                                        <p:attrNameLst>
                                          <p:attrName>style.visibility</p:attrName>
                                        </p:attrNameLst>
                                      </p:cBhvr>
                                      <p:to>
                                        <p:strVal val="visible"/>
                                      </p:to>
                                    </p:set>
                                    <p:animEffect transition="in" filter="wipe(left)">
                                      <p:cBhvr>
                                        <p:cTn id="18" dur="500"/>
                                        <p:tgtEl>
                                          <p:spTgt spid="3076"/>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3078"/>
                                        </p:tgtEl>
                                        <p:attrNameLst>
                                          <p:attrName>style.visibility</p:attrName>
                                        </p:attrNameLst>
                                      </p:cBhvr>
                                      <p:to>
                                        <p:strVal val="visible"/>
                                      </p:to>
                                    </p:set>
                                    <p:animEffect transition="in" filter="wipe(left)">
                                      <p:cBhvr>
                                        <p:cTn id="23" dur="500"/>
                                        <p:tgtEl>
                                          <p:spTgt spid="3078"/>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left)">
                                      <p:cBhvr>
                                        <p:cTn id="28" dur="500"/>
                                        <p:tgtEl>
                                          <p:spTgt spid="5"/>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590E9-AA34-2148-A988-92011BBFEC5F}"/>
              </a:ext>
            </a:extLst>
          </p:cNvPr>
          <p:cNvSpPr>
            <a:spLocks noGrp="1"/>
          </p:cNvSpPr>
          <p:nvPr>
            <p:ph type="title"/>
          </p:nvPr>
        </p:nvSpPr>
        <p:spPr/>
        <p:txBody>
          <a:bodyPr/>
          <a:lstStyle/>
          <a:p>
            <a:r>
              <a:rPr lang="en-US" dirty="0"/>
              <a:t>How Input works</a:t>
            </a:r>
          </a:p>
        </p:txBody>
      </p:sp>
      <p:grpSp>
        <p:nvGrpSpPr>
          <p:cNvPr id="27" name="Group 26">
            <a:extLst>
              <a:ext uri="{FF2B5EF4-FFF2-40B4-BE49-F238E27FC236}">
                <a16:creationId xmlns:a16="http://schemas.microsoft.com/office/drawing/2014/main" id="{FD5AAAE3-0763-6F40-B3D2-E91C38F1BAFF}"/>
              </a:ext>
            </a:extLst>
          </p:cNvPr>
          <p:cNvGrpSpPr/>
          <p:nvPr/>
        </p:nvGrpSpPr>
        <p:grpSpPr>
          <a:xfrm>
            <a:off x="926271" y="2604869"/>
            <a:ext cx="10455727" cy="3805943"/>
            <a:chOff x="926271" y="2604869"/>
            <a:chExt cx="10455727" cy="3805943"/>
          </a:xfrm>
        </p:grpSpPr>
        <p:graphicFrame>
          <p:nvGraphicFramePr>
            <p:cNvPr id="7" name="Diagram 6">
              <a:extLst>
                <a:ext uri="{FF2B5EF4-FFF2-40B4-BE49-F238E27FC236}">
                  <a16:creationId xmlns:a16="http://schemas.microsoft.com/office/drawing/2014/main" id="{CC509078-59CE-B44A-8244-D89EC20485F2}"/>
                </a:ext>
              </a:extLst>
            </p:cNvPr>
            <p:cNvGraphicFramePr/>
            <p:nvPr>
              <p:extLst>
                <p:ext uri="{D42A27DB-BD31-4B8C-83A1-F6EECF244321}">
                  <p14:modId xmlns:p14="http://schemas.microsoft.com/office/powerpoint/2010/main" val="46343927"/>
                </p:ext>
              </p:extLst>
            </p:nvPr>
          </p:nvGraphicFramePr>
          <p:xfrm>
            <a:off x="926271" y="2604869"/>
            <a:ext cx="10455727" cy="38059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5" name="Picture 14">
              <a:extLst>
                <a:ext uri="{FF2B5EF4-FFF2-40B4-BE49-F238E27FC236}">
                  <a16:creationId xmlns:a16="http://schemas.microsoft.com/office/drawing/2014/main" id="{9DE6EE80-C067-2F49-A48F-BF7B9E462783}"/>
                </a:ext>
              </a:extLst>
            </p:cNvPr>
            <p:cNvPicPr>
              <a:picLocks noChangeAspect="1"/>
            </p:cNvPicPr>
            <p:nvPr/>
          </p:nvPicPr>
          <p:blipFill>
            <a:blip r:embed="rId8"/>
            <a:stretch>
              <a:fillRect/>
            </a:stretch>
          </p:blipFill>
          <p:spPr>
            <a:xfrm>
              <a:off x="1578187" y="3902372"/>
              <a:ext cx="968828" cy="968828"/>
            </a:xfrm>
            <a:prstGeom prst="rect">
              <a:avLst/>
            </a:prstGeom>
          </p:spPr>
        </p:pic>
        <p:pic>
          <p:nvPicPr>
            <p:cNvPr id="17" name="Picture 16">
              <a:extLst>
                <a:ext uri="{FF2B5EF4-FFF2-40B4-BE49-F238E27FC236}">
                  <a16:creationId xmlns:a16="http://schemas.microsoft.com/office/drawing/2014/main" id="{97397403-93F0-5144-8B36-04285A08329B}"/>
                </a:ext>
              </a:extLst>
            </p:cNvPr>
            <p:cNvPicPr>
              <a:picLocks noChangeAspect="1"/>
            </p:cNvPicPr>
            <p:nvPr/>
          </p:nvPicPr>
          <p:blipFill>
            <a:blip r:embed="rId9"/>
            <a:stretch>
              <a:fillRect/>
            </a:stretch>
          </p:blipFill>
          <p:spPr>
            <a:xfrm>
              <a:off x="6963766" y="3909917"/>
              <a:ext cx="968829" cy="968829"/>
            </a:xfrm>
            <a:prstGeom prst="rect">
              <a:avLst/>
            </a:prstGeom>
          </p:spPr>
        </p:pic>
        <p:pic>
          <p:nvPicPr>
            <p:cNvPr id="19" name="Picture 18" descr="A picture containing icon&#10;&#10;Description automatically generated">
              <a:extLst>
                <a:ext uri="{FF2B5EF4-FFF2-40B4-BE49-F238E27FC236}">
                  <a16:creationId xmlns:a16="http://schemas.microsoft.com/office/drawing/2014/main" id="{B58F6C1D-C9DF-E246-BD4C-493FC4B56AEC}"/>
                </a:ext>
              </a:extLst>
            </p:cNvPr>
            <p:cNvPicPr>
              <a:picLocks noChangeAspect="1"/>
            </p:cNvPicPr>
            <p:nvPr/>
          </p:nvPicPr>
          <p:blipFill>
            <a:blip r:embed="rId10"/>
            <a:stretch>
              <a:fillRect/>
            </a:stretch>
          </p:blipFill>
          <p:spPr>
            <a:xfrm>
              <a:off x="4074350" y="4060214"/>
              <a:ext cx="1153886" cy="1153886"/>
            </a:xfrm>
            <a:prstGeom prst="rect">
              <a:avLst/>
            </a:prstGeom>
          </p:spPr>
        </p:pic>
        <p:pic>
          <p:nvPicPr>
            <p:cNvPr id="4098" name="Picture 2" descr="A flat robot head, a bright sea green semicircle with antennas and small holes for eyes. To the left of the head is the word &quot;android&quot; in a lowercase black sans serif font.">
              <a:extLst>
                <a:ext uri="{FF2B5EF4-FFF2-40B4-BE49-F238E27FC236}">
                  <a16:creationId xmlns:a16="http://schemas.microsoft.com/office/drawing/2014/main" id="{7BD7F945-8545-5E44-8B88-4323567567E0}"/>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530200" y="4177836"/>
              <a:ext cx="1251857" cy="70091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6" name="Group 25">
            <a:extLst>
              <a:ext uri="{FF2B5EF4-FFF2-40B4-BE49-F238E27FC236}">
                <a16:creationId xmlns:a16="http://schemas.microsoft.com/office/drawing/2014/main" id="{5B33324B-DF50-194A-9646-0D2610339657}"/>
              </a:ext>
            </a:extLst>
          </p:cNvPr>
          <p:cNvGrpSpPr/>
          <p:nvPr/>
        </p:nvGrpSpPr>
        <p:grpSpPr>
          <a:xfrm>
            <a:off x="1557994" y="2458968"/>
            <a:ext cx="1736794" cy="1426140"/>
            <a:chOff x="5939703" y="1655320"/>
            <a:chExt cx="1736794" cy="1426140"/>
          </a:xfrm>
        </p:grpSpPr>
        <p:grpSp>
          <p:nvGrpSpPr>
            <p:cNvPr id="23" name="Group 22">
              <a:extLst>
                <a:ext uri="{FF2B5EF4-FFF2-40B4-BE49-F238E27FC236}">
                  <a16:creationId xmlns:a16="http://schemas.microsoft.com/office/drawing/2014/main" id="{EE2C890B-367F-BD4F-BDC1-34CB72B9018C}"/>
                </a:ext>
              </a:extLst>
            </p:cNvPr>
            <p:cNvGrpSpPr/>
            <p:nvPr/>
          </p:nvGrpSpPr>
          <p:grpSpPr>
            <a:xfrm>
              <a:off x="5939703" y="1655320"/>
              <a:ext cx="1516206" cy="1153886"/>
              <a:chOff x="6157418" y="383218"/>
              <a:chExt cx="1516206" cy="1153886"/>
            </a:xfrm>
          </p:grpSpPr>
          <p:sp>
            <p:nvSpPr>
              <p:cNvPr id="22" name="Rounded Rectangle 21">
                <a:extLst>
                  <a:ext uri="{FF2B5EF4-FFF2-40B4-BE49-F238E27FC236}">
                    <a16:creationId xmlns:a16="http://schemas.microsoft.com/office/drawing/2014/main" id="{D7D11491-CA5D-F74A-B846-6A11B792BEA2}"/>
                  </a:ext>
                </a:extLst>
              </p:cNvPr>
              <p:cNvSpPr/>
              <p:nvPr/>
            </p:nvSpPr>
            <p:spPr>
              <a:xfrm>
                <a:off x="6157418" y="383218"/>
                <a:ext cx="1516206" cy="1153886"/>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24" name="Picture 23" descr="Shape&#10;&#10;Description automatically generated with low confidence">
                <a:extLst>
                  <a:ext uri="{FF2B5EF4-FFF2-40B4-BE49-F238E27FC236}">
                    <a16:creationId xmlns:a16="http://schemas.microsoft.com/office/drawing/2014/main" id="{D04DDF35-1A3B-544E-9B66-B00CC9BEE49C}"/>
                  </a:ext>
                </a:extLst>
              </p:cNvPr>
              <p:cNvPicPr>
                <a:picLocks noChangeAspect="1"/>
              </p:cNvPicPr>
              <p:nvPr/>
            </p:nvPicPr>
            <p:blipFill>
              <a:blip r:embed="rId12"/>
              <a:stretch>
                <a:fillRect/>
              </a:stretch>
            </p:blipFill>
            <p:spPr>
              <a:xfrm>
                <a:off x="6597983" y="642623"/>
                <a:ext cx="635076" cy="635076"/>
              </a:xfrm>
              <a:prstGeom prst="rect">
                <a:avLst/>
              </a:prstGeom>
            </p:spPr>
          </p:pic>
        </p:grpSp>
        <p:sp>
          <p:nvSpPr>
            <p:cNvPr id="25" name="Rounded Rectangle 24">
              <a:extLst>
                <a:ext uri="{FF2B5EF4-FFF2-40B4-BE49-F238E27FC236}">
                  <a16:creationId xmlns:a16="http://schemas.microsoft.com/office/drawing/2014/main" id="{51B480B3-A067-3541-A120-5D4741A04DD0}"/>
                </a:ext>
              </a:extLst>
            </p:cNvPr>
            <p:cNvSpPr/>
            <p:nvPr/>
          </p:nvSpPr>
          <p:spPr>
            <a:xfrm>
              <a:off x="6522612" y="2638172"/>
              <a:ext cx="1153885" cy="4432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ADB</a:t>
              </a:r>
            </a:p>
          </p:txBody>
        </p:sp>
      </p:grpSp>
      <p:sp>
        <p:nvSpPr>
          <p:cNvPr id="28" name="Arc 27">
            <a:extLst>
              <a:ext uri="{FF2B5EF4-FFF2-40B4-BE49-F238E27FC236}">
                <a16:creationId xmlns:a16="http://schemas.microsoft.com/office/drawing/2014/main" id="{6AD7CB13-1598-A24B-A067-1002DDFD3705}"/>
              </a:ext>
            </a:extLst>
          </p:cNvPr>
          <p:cNvSpPr/>
          <p:nvPr/>
        </p:nvSpPr>
        <p:spPr>
          <a:xfrm rot="21177815">
            <a:off x="2501203" y="3191294"/>
            <a:ext cx="1437899" cy="1270919"/>
          </a:xfrm>
          <a:prstGeom prst="arc">
            <a:avLst/>
          </a:prstGeom>
          <a:ln w="76200">
            <a:headEnd type="none"/>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30" name="Picture 29" descr="Logo&#10;&#10;Description automatically generated">
            <a:extLst>
              <a:ext uri="{FF2B5EF4-FFF2-40B4-BE49-F238E27FC236}">
                <a16:creationId xmlns:a16="http://schemas.microsoft.com/office/drawing/2014/main" id="{44191787-6DD4-734E-B8E5-19180E5C5898}"/>
              </a:ext>
            </a:extLst>
          </p:cNvPr>
          <p:cNvPicPr>
            <a:picLocks noChangeAspect="1"/>
          </p:cNvPicPr>
          <p:nvPr/>
        </p:nvPicPr>
        <p:blipFill>
          <a:blip r:embed="rId13"/>
          <a:stretch>
            <a:fillRect/>
          </a:stretch>
        </p:blipFill>
        <p:spPr>
          <a:xfrm>
            <a:off x="10873408" y="5517022"/>
            <a:ext cx="960105" cy="987255"/>
          </a:xfrm>
          <a:prstGeom prst="rect">
            <a:avLst/>
          </a:prstGeom>
        </p:spPr>
      </p:pic>
      <p:grpSp>
        <p:nvGrpSpPr>
          <p:cNvPr id="38" name="Group 37">
            <a:extLst>
              <a:ext uri="{FF2B5EF4-FFF2-40B4-BE49-F238E27FC236}">
                <a16:creationId xmlns:a16="http://schemas.microsoft.com/office/drawing/2014/main" id="{B1EB4A6F-C858-A342-A0E4-7E2C49F09A8F}"/>
              </a:ext>
            </a:extLst>
          </p:cNvPr>
          <p:cNvGrpSpPr/>
          <p:nvPr/>
        </p:nvGrpSpPr>
        <p:grpSpPr>
          <a:xfrm>
            <a:off x="7539400" y="2419337"/>
            <a:ext cx="2287123" cy="2158374"/>
            <a:chOff x="7539400" y="2158081"/>
            <a:chExt cx="2287123" cy="2158374"/>
          </a:xfrm>
        </p:grpSpPr>
        <p:sp>
          <p:nvSpPr>
            <p:cNvPr id="36" name="Arc 35">
              <a:extLst>
                <a:ext uri="{FF2B5EF4-FFF2-40B4-BE49-F238E27FC236}">
                  <a16:creationId xmlns:a16="http://schemas.microsoft.com/office/drawing/2014/main" id="{F187ABC0-D23F-3E4F-ABD1-35CBF40F44DD}"/>
                </a:ext>
              </a:extLst>
            </p:cNvPr>
            <p:cNvSpPr/>
            <p:nvPr/>
          </p:nvSpPr>
          <p:spPr>
            <a:xfrm rot="15405374">
              <a:off x="7455910" y="2962046"/>
              <a:ext cx="1437899" cy="1270919"/>
            </a:xfrm>
            <a:prstGeom prst="arc">
              <a:avLst/>
            </a:prstGeom>
            <a:ln w="76200">
              <a:headEnd type="none"/>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29" name="Group 28">
              <a:extLst>
                <a:ext uri="{FF2B5EF4-FFF2-40B4-BE49-F238E27FC236}">
                  <a16:creationId xmlns:a16="http://schemas.microsoft.com/office/drawing/2014/main" id="{0EA9450D-19CE-2F49-AB5A-E30C8963D90C}"/>
                </a:ext>
              </a:extLst>
            </p:cNvPr>
            <p:cNvGrpSpPr/>
            <p:nvPr/>
          </p:nvGrpSpPr>
          <p:grpSpPr>
            <a:xfrm>
              <a:off x="8089729" y="2158081"/>
              <a:ext cx="1736794" cy="1426140"/>
              <a:chOff x="8089729" y="2158081"/>
              <a:chExt cx="1736794" cy="1426140"/>
            </a:xfrm>
          </p:grpSpPr>
          <p:grpSp>
            <p:nvGrpSpPr>
              <p:cNvPr id="31" name="Group 30">
                <a:extLst>
                  <a:ext uri="{FF2B5EF4-FFF2-40B4-BE49-F238E27FC236}">
                    <a16:creationId xmlns:a16="http://schemas.microsoft.com/office/drawing/2014/main" id="{D8FF1895-284D-2D40-8E24-8A7A642018B4}"/>
                  </a:ext>
                </a:extLst>
              </p:cNvPr>
              <p:cNvGrpSpPr/>
              <p:nvPr/>
            </p:nvGrpSpPr>
            <p:grpSpPr>
              <a:xfrm>
                <a:off x="8089729" y="2158081"/>
                <a:ext cx="1736794" cy="1426140"/>
                <a:chOff x="5939703" y="1655320"/>
                <a:chExt cx="1736794" cy="1426140"/>
              </a:xfrm>
            </p:grpSpPr>
            <p:sp>
              <p:nvSpPr>
                <p:cNvPr id="34" name="Rounded Rectangle 33">
                  <a:extLst>
                    <a:ext uri="{FF2B5EF4-FFF2-40B4-BE49-F238E27FC236}">
                      <a16:creationId xmlns:a16="http://schemas.microsoft.com/office/drawing/2014/main" id="{0EC4C9F0-E04B-BC49-B42C-F89855DA080C}"/>
                    </a:ext>
                  </a:extLst>
                </p:cNvPr>
                <p:cNvSpPr/>
                <p:nvPr/>
              </p:nvSpPr>
              <p:spPr>
                <a:xfrm>
                  <a:off x="5939703" y="1655320"/>
                  <a:ext cx="1516206" cy="1153886"/>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3" name="Rounded Rectangle 32">
                  <a:extLst>
                    <a:ext uri="{FF2B5EF4-FFF2-40B4-BE49-F238E27FC236}">
                      <a16:creationId xmlns:a16="http://schemas.microsoft.com/office/drawing/2014/main" id="{BD2FCE97-5326-3B4D-8E27-E424F94BFC7D}"/>
                    </a:ext>
                  </a:extLst>
                </p:cNvPr>
                <p:cNvSpPr/>
                <p:nvPr/>
              </p:nvSpPr>
              <p:spPr>
                <a:xfrm>
                  <a:off x="6522612" y="2638172"/>
                  <a:ext cx="1153885" cy="4432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A11y</a:t>
                  </a:r>
                </a:p>
              </p:txBody>
            </p:sp>
          </p:grpSp>
          <p:pic>
            <p:nvPicPr>
              <p:cNvPr id="37" name="Picture 2">
                <a:extLst>
                  <a:ext uri="{FF2B5EF4-FFF2-40B4-BE49-F238E27FC236}">
                    <a16:creationId xmlns:a16="http://schemas.microsoft.com/office/drawing/2014/main" id="{A0221319-E5E8-D94D-ABD2-B6AB83B0631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481834" y="2367116"/>
                <a:ext cx="731995" cy="731995"/>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2187190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20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0" presetClass="path" presetSubtype="0" accel="50000" decel="50000" fill="hold" nodeType="clickEffect">
                                  <p:stCondLst>
                                    <p:cond delay="0"/>
                                  </p:stCondLst>
                                  <p:childTnLst>
                                    <p:animMotion origin="layout" path="M 2.29167E-6 2.59259E-6 L -0.00469 0.08495 " pathEditMode="relative" rAng="0" ptsTypes="AA">
                                      <p:cBhvr>
                                        <p:cTn id="11" dur="2000" fill="hold"/>
                                        <p:tgtEl>
                                          <p:spTgt spid="27"/>
                                        </p:tgtEl>
                                        <p:attrNameLst>
                                          <p:attrName>ppt_x</p:attrName>
                                          <p:attrName>ppt_y</p:attrName>
                                        </p:attrNameLst>
                                      </p:cBhvr>
                                      <p:rCtr x="-247" y="4236"/>
                                    </p:animMotion>
                                  </p:childTnLst>
                                </p:cTn>
                              </p:par>
                              <p:par>
                                <p:cTn id="12" presetID="10" presetClass="exit" presetSubtype="0" fill="hold" nodeType="withEffect">
                                  <p:stCondLst>
                                    <p:cond delay="0"/>
                                  </p:stCondLst>
                                  <p:childTnLst>
                                    <p:animEffect transition="out" filter="fade">
                                      <p:cBhvr>
                                        <p:cTn id="13" dur="500"/>
                                        <p:tgtEl>
                                          <p:spTgt spid="30"/>
                                        </p:tgtEl>
                                      </p:cBhvr>
                                    </p:animEffect>
                                    <p:set>
                                      <p:cBhvr>
                                        <p:cTn id="14" dur="1" fill="hold">
                                          <p:stCondLst>
                                            <p:cond delay="499"/>
                                          </p:stCondLst>
                                        </p:cTn>
                                        <p:tgtEl>
                                          <p:spTgt spid="30"/>
                                        </p:tgtEl>
                                        <p:attrNameLst>
                                          <p:attrName>style.visibility</p:attrName>
                                        </p:attrNameLst>
                                      </p:cBhvr>
                                      <p:to>
                                        <p:strVal val="hidden"/>
                                      </p:to>
                                    </p:set>
                                  </p:childTnLst>
                                </p:cTn>
                              </p:par>
                              <p:par>
                                <p:cTn id="15" presetID="26"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down)">
                                      <p:cBhvr>
                                        <p:cTn id="17" dur="580">
                                          <p:stCondLst>
                                            <p:cond delay="0"/>
                                          </p:stCondLst>
                                        </p:cTn>
                                        <p:tgtEl>
                                          <p:spTgt spid="26"/>
                                        </p:tgtEl>
                                      </p:cBhvr>
                                    </p:animEffect>
                                    <p:anim calcmode="lin" valueType="num">
                                      <p:cBhvr>
                                        <p:cTn id="18" dur="1822" tmFilter="0,0; 0.14,0.36; 0.43,0.73; 0.71,0.91; 1.0,1.0">
                                          <p:stCondLst>
                                            <p:cond delay="0"/>
                                          </p:stCondLst>
                                        </p:cTn>
                                        <p:tgtEl>
                                          <p:spTgt spid="26"/>
                                        </p:tgtEl>
                                        <p:attrNameLst>
                                          <p:attrName>ppt_x</p:attrName>
                                        </p:attrNameLst>
                                      </p:cBhvr>
                                      <p:tavLst>
                                        <p:tav tm="0">
                                          <p:val>
                                            <p:strVal val="#ppt_x-0.25"/>
                                          </p:val>
                                        </p:tav>
                                        <p:tav tm="100000">
                                          <p:val>
                                            <p:strVal val="#ppt_x"/>
                                          </p:val>
                                        </p:tav>
                                      </p:tavLst>
                                    </p:anim>
                                    <p:anim calcmode="lin" valueType="num">
                                      <p:cBhvr>
                                        <p:cTn id="19" dur="664" tmFilter="0.0,0.0; 0.25,0.07; 0.50,0.2; 0.75,0.467; 1.0,1.0">
                                          <p:stCondLst>
                                            <p:cond delay="0"/>
                                          </p:stCondLst>
                                        </p:cTn>
                                        <p:tgtEl>
                                          <p:spTgt spid="26"/>
                                        </p:tgtEl>
                                        <p:attrNameLst>
                                          <p:attrName>ppt_y</p:attrName>
                                        </p:attrNameLst>
                                      </p:cBhvr>
                                      <p:tavLst>
                                        <p:tav tm="0" fmla="#ppt_y-sin(pi*$)/3">
                                          <p:val>
                                            <p:fltVal val="0.5"/>
                                          </p:val>
                                        </p:tav>
                                        <p:tav tm="100000">
                                          <p:val>
                                            <p:fltVal val="1"/>
                                          </p:val>
                                        </p:tav>
                                      </p:tavLst>
                                    </p:anim>
                                    <p:anim calcmode="lin" valueType="num">
                                      <p:cBhvr>
                                        <p:cTn id="20" dur="664" tmFilter="0, 0; 0.125,0.2665; 0.25,0.4; 0.375,0.465; 0.5,0.5;  0.625,0.535; 0.75,0.6; 0.875,0.7335; 1,1">
                                          <p:stCondLst>
                                            <p:cond delay="664"/>
                                          </p:stCondLst>
                                        </p:cTn>
                                        <p:tgtEl>
                                          <p:spTgt spid="26"/>
                                        </p:tgtEl>
                                        <p:attrNameLst>
                                          <p:attrName>ppt_y</p:attrName>
                                        </p:attrNameLst>
                                      </p:cBhvr>
                                      <p:tavLst>
                                        <p:tav tm="0" fmla="#ppt_y-sin(pi*$)/9">
                                          <p:val>
                                            <p:fltVal val="0"/>
                                          </p:val>
                                        </p:tav>
                                        <p:tav tm="100000">
                                          <p:val>
                                            <p:fltVal val="1"/>
                                          </p:val>
                                        </p:tav>
                                      </p:tavLst>
                                    </p:anim>
                                    <p:anim calcmode="lin" valueType="num">
                                      <p:cBhvr>
                                        <p:cTn id="21" dur="332" tmFilter="0, 0; 0.125,0.2665; 0.25,0.4; 0.375,0.465; 0.5,0.5;  0.625,0.535; 0.75,0.6; 0.875,0.7335; 1,1">
                                          <p:stCondLst>
                                            <p:cond delay="1324"/>
                                          </p:stCondLst>
                                        </p:cTn>
                                        <p:tgtEl>
                                          <p:spTgt spid="26"/>
                                        </p:tgtEl>
                                        <p:attrNameLst>
                                          <p:attrName>ppt_y</p:attrName>
                                        </p:attrNameLst>
                                      </p:cBhvr>
                                      <p:tavLst>
                                        <p:tav tm="0" fmla="#ppt_y-sin(pi*$)/27">
                                          <p:val>
                                            <p:fltVal val="0"/>
                                          </p:val>
                                        </p:tav>
                                        <p:tav tm="100000">
                                          <p:val>
                                            <p:fltVal val="1"/>
                                          </p:val>
                                        </p:tav>
                                      </p:tavLst>
                                    </p:anim>
                                    <p:anim calcmode="lin" valueType="num">
                                      <p:cBhvr>
                                        <p:cTn id="22" dur="164" tmFilter="0, 0; 0.125,0.2665; 0.25,0.4; 0.375,0.465; 0.5,0.5;  0.625,0.535; 0.75,0.6; 0.875,0.7335; 1,1">
                                          <p:stCondLst>
                                            <p:cond delay="1656"/>
                                          </p:stCondLst>
                                        </p:cTn>
                                        <p:tgtEl>
                                          <p:spTgt spid="26"/>
                                        </p:tgtEl>
                                        <p:attrNameLst>
                                          <p:attrName>ppt_y</p:attrName>
                                        </p:attrNameLst>
                                      </p:cBhvr>
                                      <p:tavLst>
                                        <p:tav tm="0" fmla="#ppt_y-sin(pi*$)/81">
                                          <p:val>
                                            <p:fltVal val="0"/>
                                          </p:val>
                                        </p:tav>
                                        <p:tav tm="100000">
                                          <p:val>
                                            <p:fltVal val="1"/>
                                          </p:val>
                                        </p:tav>
                                      </p:tavLst>
                                    </p:anim>
                                    <p:animScale>
                                      <p:cBhvr>
                                        <p:cTn id="23" dur="26">
                                          <p:stCondLst>
                                            <p:cond delay="650"/>
                                          </p:stCondLst>
                                        </p:cTn>
                                        <p:tgtEl>
                                          <p:spTgt spid="26"/>
                                        </p:tgtEl>
                                      </p:cBhvr>
                                      <p:to x="100000" y="60000"/>
                                    </p:animScale>
                                    <p:animScale>
                                      <p:cBhvr>
                                        <p:cTn id="24" dur="166" decel="50000">
                                          <p:stCondLst>
                                            <p:cond delay="676"/>
                                          </p:stCondLst>
                                        </p:cTn>
                                        <p:tgtEl>
                                          <p:spTgt spid="26"/>
                                        </p:tgtEl>
                                      </p:cBhvr>
                                      <p:to x="100000" y="100000"/>
                                    </p:animScale>
                                    <p:animScale>
                                      <p:cBhvr>
                                        <p:cTn id="25" dur="26">
                                          <p:stCondLst>
                                            <p:cond delay="1312"/>
                                          </p:stCondLst>
                                        </p:cTn>
                                        <p:tgtEl>
                                          <p:spTgt spid="26"/>
                                        </p:tgtEl>
                                      </p:cBhvr>
                                      <p:to x="100000" y="80000"/>
                                    </p:animScale>
                                    <p:animScale>
                                      <p:cBhvr>
                                        <p:cTn id="26" dur="166" decel="50000">
                                          <p:stCondLst>
                                            <p:cond delay="1338"/>
                                          </p:stCondLst>
                                        </p:cTn>
                                        <p:tgtEl>
                                          <p:spTgt spid="26"/>
                                        </p:tgtEl>
                                      </p:cBhvr>
                                      <p:to x="100000" y="100000"/>
                                    </p:animScale>
                                    <p:animScale>
                                      <p:cBhvr>
                                        <p:cTn id="27" dur="26">
                                          <p:stCondLst>
                                            <p:cond delay="1642"/>
                                          </p:stCondLst>
                                        </p:cTn>
                                        <p:tgtEl>
                                          <p:spTgt spid="26"/>
                                        </p:tgtEl>
                                      </p:cBhvr>
                                      <p:to x="100000" y="90000"/>
                                    </p:animScale>
                                    <p:animScale>
                                      <p:cBhvr>
                                        <p:cTn id="28" dur="166" decel="50000">
                                          <p:stCondLst>
                                            <p:cond delay="1668"/>
                                          </p:stCondLst>
                                        </p:cTn>
                                        <p:tgtEl>
                                          <p:spTgt spid="26"/>
                                        </p:tgtEl>
                                      </p:cBhvr>
                                      <p:to x="100000" y="100000"/>
                                    </p:animScale>
                                    <p:animScale>
                                      <p:cBhvr>
                                        <p:cTn id="29" dur="26">
                                          <p:stCondLst>
                                            <p:cond delay="1808"/>
                                          </p:stCondLst>
                                        </p:cTn>
                                        <p:tgtEl>
                                          <p:spTgt spid="26"/>
                                        </p:tgtEl>
                                      </p:cBhvr>
                                      <p:to x="100000" y="95000"/>
                                    </p:animScale>
                                    <p:animScale>
                                      <p:cBhvr>
                                        <p:cTn id="30" dur="166" decel="50000">
                                          <p:stCondLst>
                                            <p:cond delay="1834"/>
                                          </p:stCondLst>
                                        </p:cTn>
                                        <p:tgtEl>
                                          <p:spTgt spid="26"/>
                                        </p:tgtEl>
                                      </p:cBhvr>
                                      <p:to x="100000" y="100000"/>
                                    </p:animScale>
                                  </p:childTnLst>
                                </p:cTn>
                              </p:par>
                            </p:childTnLst>
                          </p:cTn>
                        </p:par>
                        <p:par>
                          <p:cTn id="31" fill="hold">
                            <p:stCondLst>
                              <p:cond delay="2000"/>
                            </p:stCondLst>
                            <p:childTnLst>
                              <p:par>
                                <p:cTn id="32" presetID="22" presetClass="entr" presetSubtype="8" fill="hold" grpId="0" nodeType="after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wipe(left)">
                                      <p:cBhvr>
                                        <p:cTn id="34" dur="500"/>
                                        <p:tgtEl>
                                          <p:spTgt spid="28"/>
                                        </p:tgtEl>
                                      </p:cBhvr>
                                    </p:animEffec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2000"/>
                                        <p:tgtEl>
                                          <p:spTgt spid="38"/>
                                        </p:tgtEl>
                                      </p:cBhvr>
                                    </p:animEffect>
                                    <p:anim calcmode="lin" valueType="num">
                                      <p:cBhvr>
                                        <p:cTn id="40" dur="2000" fill="hold"/>
                                        <p:tgtEl>
                                          <p:spTgt spid="38"/>
                                        </p:tgtEl>
                                        <p:attrNameLst>
                                          <p:attrName>ppt_x</p:attrName>
                                        </p:attrNameLst>
                                      </p:cBhvr>
                                      <p:tavLst>
                                        <p:tav tm="0">
                                          <p:val>
                                            <p:strVal val="#ppt_x"/>
                                          </p:val>
                                        </p:tav>
                                        <p:tav tm="100000">
                                          <p:val>
                                            <p:strVal val="#ppt_x"/>
                                          </p:val>
                                        </p:tav>
                                      </p:tavLst>
                                    </p:anim>
                                    <p:anim calcmode="lin" valueType="num">
                                      <p:cBhvr>
                                        <p:cTn id="41" dur="2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E44BB-87C0-9A40-A291-B47C601E1BD0}"/>
              </a:ext>
            </a:extLst>
          </p:cNvPr>
          <p:cNvSpPr>
            <a:spLocks noGrp="1"/>
          </p:cNvSpPr>
          <p:nvPr>
            <p:ph type="title"/>
          </p:nvPr>
        </p:nvSpPr>
        <p:spPr/>
        <p:txBody>
          <a:bodyPr/>
          <a:lstStyle/>
          <a:p>
            <a:r>
              <a:rPr lang="en-US" dirty="0"/>
              <a:t>Stuff I wrote</a:t>
            </a:r>
          </a:p>
        </p:txBody>
      </p:sp>
      <p:pic>
        <p:nvPicPr>
          <p:cNvPr id="4" name="Picture 3" descr="Logo&#10;&#10;Description automatically generated">
            <a:extLst>
              <a:ext uri="{FF2B5EF4-FFF2-40B4-BE49-F238E27FC236}">
                <a16:creationId xmlns:a16="http://schemas.microsoft.com/office/drawing/2014/main" id="{610F1BA1-E061-0F46-BEB4-A37B9E5ADF5D}"/>
              </a:ext>
            </a:extLst>
          </p:cNvPr>
          <p:cNvPicPr>
            <a:picLocks noChangeAspect="1"/>
          </p:cNvPicPr>
          <p:nvPr/>
        </p:nvPicPr>
        <p:blipFill>
          <a:blip r:embed="rId3"/>
          <a:stretch>
            <a:fillRect/>
          </a:stretch>
        </p:blipFill>
        <p:spPr>
          <a:xfrm>
            <a:off x="10873408" y="5517022"/>
            <a:ext cx="960105" cy="987255"/>
          </a:xfrm>
          <a:prstGeom prst="rect">
            <a:avLst/>
          </a:prstGeom>
        </p:spPr>
      </p:pic>
      <p:pic>
        <p:nvPicPr>
          <p:cNvPr id="6" name="Picture 5">
            <a:extLst>
              <a:ext uri="{FF2B5EF4-FFF2-40B4-BE49-F238E27FC236}">
                <a16:creationId xmlns:a16="http://schemas.microsoft.com/office/drawing/2014/main" id="{B09C9548-A417-7C40-956A-F7E638ADC381}"/>
              </a:ext>
            </a:extLst>
          </p:cNvPr>
          <p:cNvPicPr>
            <a:picLocks noChangeAspect="1"/>
          </p:cNvPicPr>
          <p:nvPr/>
        </p:nvPicPr>
        <p:blipFill>
          <a:blip r:embed="rId4"/>
          <a:stretch>
            <a:fillRect/>
          </a:stretch>
        </p:blipFill>
        <p:spPr>
          <a:xfrm>
            <a:off x="5252356" y="3429000"/>
            <a:ext cx="1687286" cy="168728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8" name="Picture 7" descr="A picture containing indoor, electronics, drive, projector&#10;&#10;Description automatically generated">
            <a:extLst>
              <a:ext uri="{FF2B5EF4-FFF2-40B4-BE49-F238E27FC236}">
                <a16:creationId xmlns:a16="http://schemas.microsoft.com/office/drawing/2014/main" id="{BA9A7CCD-1CD9-4C42-9084-C35BCD684F12}"/>
              </a:ext>
            </a:extLst>
          </p:cNvPr>
          <p:cNvPicPr>
            <a:picLocks noChangeAspect="1"/>
          </p:cNvPicPr>
          <p:nvPr/>
        </p:nvPicPr>
        <p:blipFill>
          <a:blip r:embed="rId5"/>
          <a:stretch>
            <a:fillRect/>
          </a:stretch>
        </p:blipFill>
        <p:spPr>
          <a:xfrm>
            <a:off x="4081794" y="2948215"/>
            <a:ext cx="5760779" cy="2984500"/>
          </a:xfrm>
          <a:prstGeom prst="rect">
            <a:avLst/>
          </a:prstGeom>
        </p:spPr>
      </p:pic>
    </p:spTree>
    <p:extLst>
      <p:ext uri="{BB962C8B-B14F-4D97-AF65-F5344CB8AC3E}">
        <p14:creationId xmlns:p14="http://schemas.microsoft.com/office/powerpoint/2010/main" val="3146642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3000"/>
                                        <p:tgtEl>
                                          <p:spTgt spid="8"/>
                                        </p:tgtEl>
                                      </p:cBhvr>
                                    </p:animEffect>
                                  </p:childTnLst>
                                </p:cTn>
                              </p:par>
                              <p:par>
                                <p:cTn id="8" presetID="42" presetClass="path" presetSubtype="0" accel="50000" decel="50000" fill="hold" nodeType="withEffect">
                                  <p:stCondLst>
                                    <p:cond delay="0"/>
                                  </p:stCondLst>
                                  <p:childTnLst>
                                    <p:animMotion origin="layout" path="M 0 3.33333E-6 L -0.3875 0.00092 " pathEditMode="relative" rAng="0" ptsTypes="AA">
                                      <p:cBhvr>
                                        <p:cTn id="9" dur="2000" fill="hold"/>
                                        <p:tgtEl>
                                          <p:spTgt spid="6"/>
                                        </p:tgtEl>
                                        <p:attrNameLst>
                                          <p:attrName>ppt_x</p:attrName>
                                          <p:attrName>ppt_y</p:attrName>
                                        </p:attrNameLst>
                                      </p:cBhvr>
                                      <p:rCtr x="-19375"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BB794C3-1A43-6E41-9A7D-C084EE306375}"/>
              </a:ext>
            </a:extLst>
          </p:cNvPr>
          <p:cNvPicPr>
            <a:picLocks noChangeAspect="1"/>
          </p:cNvPicPr>
          <p:nvPr/>
        </p:nvPicPr>
        <p:blipFill>
          <a:blip r:embed="rId5"/>
          <a:stretch>
            <a:fillRect/>
          </a:stretch>
        </p:blipFill>
        <p:spPr>
          <a:xfrm>
            <a:off x="10907485" y="5492829"/>
            <a:ext cx="1125685" cy="112568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 name="GAAD2021.mp4" descr="GAAD2021.mp4">
            <a:hlinkClick r:id="" action="ppaction://media"/>
            <a:extLst>
              <a:ext uri="{FF2B5EF4-FFF2-40B4-BE49-F238E27FC236}">
                <a16:creationId xmlns:a16="http://schemas.microsoft.com/office/drawing/2014/main" id="{1FCB2087-831E-6541-BFEF-7F1C94A7BA4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69850"/>
            <a:ext cx="12192000" cy="6718300"/>
          </a:xfrm>
          <a:prstGeom prst="rect">
            <a:avLst/>
          </a:prstGeom>
        </p:spPr>
      </p:pic>
      <p:pic>
        <p:nvPicPr>
          <p:cNvPr id="7" name="Picture 6" descr="Logo&#10;&#10;Description automatically generated">
            <a:extLst>
              <a:ext uri="{FF2B5EF4-FFF2-40B4-BE49-F238E27FC236}">
                <a16:creationId xmlns:a16="http://schemas.microsoft.com/office/drawing/2014/main" id="{83C91DC7-A711-274E-91D9-F9C07B2D1356}"/>
              </a:ext>
            </a:extLst>
          </p:cNvPr>
          <p:cNvPicPr>
            <a:picLocks noChangeAspect="1"/>
          </p:cNvPicPr>
          <p:nvPr/>
        </p:nvPicPr>
        <p:blipFill>
          <a:blip r:embed="rId7"/>
          <a:stretch>
            <a:fillRect/>
          </a:stretch>
        </p:blipFill>
        <p:spPr>
          <a:xfrm>
            <a:off x="10873408" y="5517022"/>
            <a:ext cx="960105" cy="987255"/>
          </a:xfrm>
          <a:prstGeom prst="rect">
            <a:avLst/>
          </a:prstGeom>
        </p:spPr>
      </p:pic>
    </p:spTree>
    <p:extLst>
      <p:ext uri="{BB962C8B-B14F-4D97-AF65-F5344CB8AC3E}">
        <p14:creationId xmlns:p14="http://schemas.microsoft.com/office/powerpoint/2010/main" val="2224534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78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DF8EFBA-B76E-FF40-AF71-CD1B4E95E1EB}">
  <we:reference id="f1abd87f-a3ba-42fb-91d5-100000000000" version="1.0.0.6" store="EXCatalog" storeType="EXCatalog"/>
  <we:alternateReferences>
    <we:reference id="WA104380278" version="1.0.0.6"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{012A3389-B631-FF44-AB82-3AE1AA19707A}tf10001121</Template>
  <TotalTime>4073</TotalTime>
  <Words>2513</Words>
  <Application>Microsoft Macintosh PowerPoint</Application>
  <PresentationFormat>Widescreen</PresentationFormat>
  <Paragraphs>121</Paragraphs>
  <Slides>10</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Century Gothic</vt:lpstr>
      <vt:lpstr>Wingdings 2</vt:lpstr>
      <vt:lpstr>Quotable</vt:lpstr>
      <vt:lpstr>Android Accessibility for Developers</vt:lpstr>
      <vt:lpstr>The curb-cut effect</vt:lpstr>
      <vt:lpstr>Accessibility and the SDLC</vt:lpstr>
      <vt:lpstr>How users interact with devices</vt:lpstr>
      <vt:lpstr>Android accessibility apps</vt:lpstr>
      <vt:lpstr>Android accessibility tools</vt:lpstr>
      <vt:lpstr>How Input works</vt:lpstr>
      <vt:lpstr>Stuff I wrote</vt:lpstr>
      <vt:lpstr>PowerPoint Presentation</vt:lpstr>
      <vt:lpstr>Takeaways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Accessibility for developers</dc:title>
  <dc:creator>Balsdon, Quintin</dc:creator>
  <cp:lastModifiedBy>Balsdon, Quintin</cp:lastModifiedBy>
  <cp:revision>79</cp:revision>
  <dcterms:created xsi:type="dcterms:W3CDTF">2021-05-17T19:13:24Z</dcterms:created>
  <dcterms:modified xsi:type="dcterms:W3CDTF">2021-05-20T15:07:19Z</dcterms:modified>
</cp:coreProperties>
</file>

<file path=docProps/thumbnail.jpeg>
</file>